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Century Gothic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CenturyGothic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CenturyGothic-italic.fntdata"/><Relationship Id="rId10" Type="http://schemas.openxmlformats.org/officeDocument/2006/relationships/slide" Target="slides/slide5.xml"/><Relationship Id="rId54" Type="http://schemas.openxmlformats.org/officeDocument/2006/relationships/font" Target="fonts/CenturyGothic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CenturyGothic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b16f4fd9d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b16f4fd9d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b16f4fd9d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ab16f4fd9d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b16f4fd9d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ab16f4fd9d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b16f4fd9d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ab16f4fd9d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b16f4fd9d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ab16f4fd9d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ab16f4fd9d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ab16f4fd9d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ab16f4fd9d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ab16f4fd9d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b16f4fd9d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ab16f4fd9d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b16f4fd9d_0_10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ab16f4fd9d_0_1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b16f4fd9d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ab16f4fd9d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b16f4fd9d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ab16f4fd9d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b16f4fd9d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b16f4fd9d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ab16f4fd9d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ab16f4fd9d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ab16f4fd9d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ab16f4fd9d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ab16f4fd9d_0_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ab16f4fd9d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ab16f4fd9d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ab16f4fd9d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ab16f4fd9d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2ab16f4fd9d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ab16f4fd9d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ab16f4fd9d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ab16f4fd9d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ab16f4fd9d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ab16f4fd9d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2ab16f4fd9d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ab16f4fd9d_0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ab16f4fd9d_0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ab16f4fd9d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ab16f4fd9d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b16f4fd9d_0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ab16f4fd9d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ab16f4fd9d_0_1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ab16f4fd9d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ab16f4fd9d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2ab16f4fd9d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ab16f4fd9d_0_3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2ab16f4fd9d_0_3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ab16f4fd9d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ab16f4fd9d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ab16f4fd9d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ab16f4fd9d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66e30575c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g266e30575c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ab16f4fd9d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ab16f4fd9d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ab16f4fd9d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ab16f4fd9d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ab16f4fd9d_0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ab16f4fd9d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ab16f4fd9d_0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g2ab16f4fd9d_0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b16f4fd9d_0_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b16f4fd9d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ab16f4fd9d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ab16f4fd9d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ab16f4fd9d_0_1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ab16f4fd9d_0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g2ab16f4fd9d_0_1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ab16f4fd9d_0_1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2ab16f4fd9d_0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g2ab16f4fd9d_0_13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ab16f4fd9d_0_1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ab16f4fd9d_0_1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g2ab16f4fd9d_0_13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ab16f4fd9d_0_1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ab16f4fd9d_0_1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g2ab16f4fd9d_0_13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ab16f4fd9d_0_13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2ab16f4fd9d_0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2ab16f4fd9d_0_13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ab16f4fd9d_0_13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ab16f4fd9d_0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g2ab16f4fd9d_0_13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ab16f4fd9d_0_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2ab16f4fd9d_0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b16f4fd9d_0_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b16f4fd9d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b16f4fd9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ab16f4fd9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b16f4fd9d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ab16f4fd9d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b16f4fd9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ab16f4fd9d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ab16f4fd9d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ab16f4fd9d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gif"/><Relationship Id="rId4" Type="http://schemas.openxmlformats.org/officeDocument/2006/relationships/image" Target="../media/image36.png"/><Relationship Id="rId5" Type="http://schemas.openxmlformats.org/officeDocument/2006/relationships/image" Target="../media/image4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gif"/><Relationship Id="rId4" Type="http://schemas.openxmlformats.org/officeDocument/2006/relationships/image" Target="../media/image36.png"/><Relationship Id="rId5" Type="http://schemas.openxmlformats.org/officeDocument/2006/relationships/image" Target="../media/image4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6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Relationship Id="rId4" Type="http://schemas.openxmlformats.org/officeDocument/2006/relationships/image" Target="../media/image58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58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Relationship Id="rId4" Type="http://schemas.openxmlformats.org/officeDocument/2006/relationships/image" Target="../media/image48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Relationship Id="rId4" Type="http://schemas.openxmlformats.org/officeDocument/2006/relationships/image" Target="../media/image61.png"/><Relationship Id="rId5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Relationship Id="rId4" Type="http://schemas.openxmlformats.org/officeDocument/2006/relationships/image" Target="../media/image58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Relationship Id="rId4" Type="http://schemas.openxmlformats.org/officeDocument/2006/relationships/image" Target="../media/image58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Relationship Id="rId4" Type="http://schemas.openxmlformats.org/officeDocument/2006/relationships/image" Target="../media/image48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2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 amt="37000"/>
          </a:blip>
          <a:srcRect b="26685" l="0" r="49612" t="2266"/>
          <a:stretch/>
        </p:blipFill>
        <p:spPr>
          <a:xfrm>
            <a:off x="25050" y="-359475"/>
            <a:ext cx="3579126" cy="488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680375" y="970475"/>
            <a:ext cx="543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990000"/>
                </a:solidFill>
              </a:rPr>
              <a:t>Lapse Rate Tendency</a:t>
            </a:r>
            <a:endParaRPr b="1" sz="4000">
              <a:solidFill>
                <a:srgbClr val="990000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06625" y="4355525"/>
            <a:ext cx="40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Material by Rich Thompson, Ariel Cohen, Andrew Moore, Tom Galarneau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5400" y="4820400"/>
            <a:ext cx="281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Photo by Andrew Moore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42" name="Google Shape;242;p23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43" name="Google Shape;243;p23"/>
          <p:cNvSpPr txBox="1"/>
          <p:nvPr/>
        </p:nvSpPr>
        <p:spPr>
          <a:xfrm>
            <a:off x="364076" y="2714575"/>
            <a:ext cx="7726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44" name="Google Shape;244;p23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5" name="Google Shape;245;p23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6" name="Google Shape;246;p23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7" name="Google Shape;247;p23"/>
          <p:cNvSpPr txBox="1"/>
          <p:nvPr/>
        </p:nvSpPr>
        <p:spPr>
          <a:xfrm>
            <a:off x="364067" y="4281888"/>
            <a:ext cx="7317300" cy="328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85703" l="-519" r="-1169" t="-117132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8" name="Google Shape;248;p23"/>
          <p:cNvSpPr txBox="1"/>
          <p:nvPr/>
        </p:nvSpPr>
        <p:spPr>
          <a:xfrm>
            <a:off x="800100" y="4594119"/>
            <a:ext cx="4345800" cy="453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9" name="Google Shape;249;p23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51" name="Google Shape;251;p23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2" name="Google Shape;252;p23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3" name="Google Shape;253;p23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54" name="Google Shape;254;p23"/>
          <p:cNvSpPr txBox="1"/>
          <p:nvPr/>
        </p:nvSpPr>
        <p:spPr>
          <a:xfrm>
            <a:off x="7966047" y="3580184"/>
            <a:ext cx="1105200" cy="6009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4689" l="-3419" r="-2559" t="-311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55" name="Google Shape;255;p23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56" name="Google Shape;256;p23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57" name="Google Shape;257;p23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58" name="Google Shape;258;p23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59" name="Google Shape;259;p23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60" name="Google Shape;260;p23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61" name="Google Shape;261;p23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62" name="Google Shape;262;p23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3" name="Google Shape;263;p23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4" name="Google Shape;264;p23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5" name="Google Shape;265;p23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6" name="Google Shape;266;p23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7" name="Google Shape;267;p23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68" name="Google Shape;268;p23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74" name="Google Shape;274;p24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364077" y="2714575"/>
            <a:ext cx="7886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76" name="Google Shape;276;p24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7" name="Google Shape;277;p24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8" name="Google Shape;278;p24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9" name="Google Shape;279;p24"/>
          <p:cNvSpPr txBox="1"/>
          <p:nvPr/>
        </p:nvSpPr>
        <p:spPr>
          <a:xfrm>
            <a:off x="364067" y="4281888"/>
            <a:ext cx="7317300" cy="328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85703" l="-519" r="-1169" t="-117132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0" name="Google Shape;280;p24"/>
          <p:cNvSpPr txBox="1"/>
          <p:nvPr/>
        </p:nvSpPr>
        <p:spPr>
          <a:xfrm>
            <a:off x="800100" y="4594119"/>
            <a:ext cx="4345800" cy="453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1" name="Google Shape;281;p24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83" name="Google Shape;283;p24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4" name="Google Shape;284;p24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5" name="Google Shape;285;p24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86" name="Google Shape;286;p24"/>
          <p:cNvSpPr/>
          <p:nvPr/>
        </p:nvSpPr>
        <p:spPr>
          <a:xfrm>
            <a:off x="775448" y="4594119"/>
            <a:ext cx="43707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5146000" y="4708775"/>
            <a:ext cx="3104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Lapse rate tendency equation</a:t>
            </a:r>
            <a:endParaRPr sz="1100"/>
          </a:p>
        </p:txBody>
      </p:sp>
      <p:sp>
        <p:nvSpPr>
          <p:cNvPr id="288" name="Google Shape;288;p24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9" name="Google Shape;289;p24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90" name="Google Shape;290;p24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91" name="Google Shape;291;p24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92" name="Google Shape;292;p24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93" name="Google Shape;293;p24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94" name="Google Shape;294;p24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95" name="Google Shape;295;p24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6" name="Google Shape;296;p24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7" name="Google Shape;297;p24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8" name="Google Shape;298;p24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9" name="Google Shape;299;p24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0" name="Google Shape;300;p24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1" name="Google Shape;301;p24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07" name="Google Shape;307;p25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08" name="Google Shape;308;p25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09" name="Google Shape;309;p25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10" name="Google Shape;310;p25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11" name="Google Shape;311;p25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12" name="Google Shape;312;p25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13" name="Google Shape;313;p25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14" name="Google Shape;314;p25"/>
          <p:cNvSpPr txBox="1"/>
          <p:nvPr/>
        </p:nvSpPr>
        <p:spPr>
          <a:xfrm>
            <a:off x="1901550" y="2074650"/>
            <a:ext cx="5340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We’ll work through each term to understand the physical mechanisms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20" name="Google Shape;320;p26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21" name="Google Shape;321;p26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22" name="Google Shape;322;p26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23" name="Google Shape;323;p26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24" name="Google Shape;324;p26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25" name="Google Shape;325;p26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26" name="Google Shape;326;p26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27" name="Google Shape;327;p26"/>
          <p:cNvSpPr txBox="1"/>
          <p:nvPr/>
        </p:nvSpPr>
        <p:spPr>
          <a:xfrm>
            <a:off x="216426" y="2396075"/>
            <a:ext cx="4631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A: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time rate of change of environment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3" id="328" name="Google Shape;328;p26"/>
          <p:cNvPicPr preferRelativeResize="0"/>
          <p:nvPr/>
        </p:nvPicPr>
        <p:blipFill rotWithShape="1">
          <a:blip r:embed="rId4">
            <a:alphaModFix/>
          </a:blip>
          <a:srcRect b="49499" l="13995" r="13297" t="1480"/>
          <a:stretch/>
        </p:blipFill>
        <p:spPr>
          <a:xfrm>
            <a:off x="4669149" y="2140297"/>
            <a:ext cx="3750735" cy="18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/>
          <p:nvPr/>
        </p:nvSpPr>
        <p:spPr>
          <a:xfrm>
            <a:off x="5690753" y="3944500"/>
            <a:ext cx="2224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7.3)</a:t>
            </a:r>
            <a:endParaRPr sz="1100"/>
          </a:p>
        </p:txBody>
      </p:sp>
      <p:sp>
        <p:nvSpPr>
          <p:cNvPr id="330" name="Google Shape;330;p26"/>
          <p:cNvSpPr/>
          <p:nvPr/>
        </p:nvSpPr>
        <p:spPr>
          <a:xfrm>
            <a:off x="2210521" y="882888"/>
            <a:ext cx="277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37" name="Google Shape;337;p27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38" name="Google Shape;338;p27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39" name="Google Shape;339;p27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40" name="Google Shape;340;p27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41" name="Google Shape;341;p27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42" name="Google Shape;342;p27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43" name="Google Shape;343;p27"/>
          <p:cNvSpPr txBox="1"/>
          <p:nvPr/>
        </p:nvSpPr>
        <p:spPr>
          <a:xfrm>
            <a:off x="216425" y="2396075"/>
            <a:ext cx="4506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A: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time rate of change of environment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3" id="344" name="Google Shape;344;p27"/>
          <p:cNvPicPr preferRelativeResize="0"/>
          <p:nvPr/>
        </p:nvPicPr>
        <p:blipFill rotWithShape="1">
          <a:blip r:embed="rId4">
            <a:alphaModFix/>
          </a:blip>
          <a:srcRect b="49499" l="13995" r="13297" t="1480"/>
          <a:stretch/>
        </p:blipFill>
        <p:spPr>
          <a:xfrm>
            <a:off x="4669149" y="2140297"/>
            <a:ext cx="3750735" cy="18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7"/>
          <p:cNvSpPr/>
          <p:nvPr/>
        </p:nvSpPr>
        <p:spPr>
          <a:xfrm>
            <a:off x="5690752" y="3944500"/>
            <a:ext cx="214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7.3)</a:t>
            </a:r>
            <a:endParaRPr sz="1100"/>
          </a:p>
        </p:txBody>
      </p:sp>
      <p:sp>
        <p:nvSpPr>
          <p:cNvPr id="346" name="Google Shape;346;p27"/>
          <p:cNvSpPr/>
          <p:nvPr/>
        </p:nvSpPr>
        <p:spPr>
          <a:xfrm>
            <a:off x="2210521" y="882888"/>
            <a:ext cx="277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7188199" y="2861733"/>
            <a:ext cx="84600" cy="768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7564965" y="2861733"/>
            <a:ext cx="84600" cy="768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7"/>
          <p:cNvSpPr txBox="1"/>
          <p:nvPr/>
        </p:nvSpPr>
        <p:spPr>
          <a:xfrm>
            <a:off x="7272867" y="3165141"/>
            <a:ext cx="315600" cy="138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2499" l="-8818" r="-882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0" name="Google Shape;350;p27"/>
          <p:cNvSpPr txBox="1"/>
          <p:nvPr/>
        </p:nvSpPr>
        <p:spPr>
          <a:xfrm>
            <a:off x="7672958" y="3159326"/>
            <a:ext cx="402000" cy="13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2499" l="-4649" r="-697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1" name="Google Shape;351;p27"/>
          <p:cNvSpPr txBox="1"/>
          <p:nvPr/>
        </p:nvSpPr>
        <p:spPr>
          <a:xfrm>
            <a:off x="284105" y="3048574"/>
            <a:ext cx="554100" cy="395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4289" l="-6779" r="-6779" t="-475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2" name="Google Shape;352;p27"/>
          <p:cNvSpPr txBox="1"/>
          <p:nvPr/>
        </p:nvSpPr>
        <p:spPr>
          <a:xfrm>
            <a:off x="883899" y="3035675"/>
            <a:ext cx="24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lapse rate increasing at PIT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warming below 600 mb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3" name="Google Shape;353;p27"/>
          <p:cNvCxnSpPr/>
          <p:nvPr/>
        </p:nvCxnSpPr>
        <p:spPr>
          <a:xfrm>
            <a:off x="3041050" y="3296350"/>
            <a:ext cx="3719400" cy="19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0" name="Google Shape;360;p28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61" name="Google Shape;361;p28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62" name="Google Shape;362;p28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63" name="Google Shape;363;p28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64" name="Google Shape;364;p28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65" name="Google Shape;365;p28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66" name="Google Shape;366;p28"/>
          <p:cNvSpPr/>
          <p:nvPr/>
        </p:nvSpPr>
        <p:spPr>
          <a:xfrm>
            <a:off x="2659256" y="882888"/>
            <a:ext cx="753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4" id="367" name="Google Shape;367;p28"/>
          <p:cNvPicPr preferRelativeResize="0"/>
          <p:nvPr/>
        </p:nvPicPr>
        <p:blipFill rotWithShape="1">
          <a:blip r:embed="rId4">
            <a:alphaModFix/>
          </a:blip>
          <a:srcRect b="6170" l="0" r="0" t="7406"/>
          <a:stretch/>
        </p:blipFill>
        <p:spPr>
          <a:xfrm>
            <a:off x="3527277" y="1651058"/>
            <a:ext cx="5134121" cy="332305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7.4)</a:t>
            </a:r>
            <a:endParaRPr sz="1100"/>
          </a:p>
        </p:txBody>
      </p:sp>
      <p:sp>
        <p:nvSpPr>
          <p:cNvPr id="369" name="Google Shape;369;p28"/>
          <p:cNvSpPr txBox="1"/>
          <p:nvPr/>
        </p:nvSpPr>
        <p:spPr>
          <a:xfrm>
            <a:off x="216427" y="2396075"/>
            <a:ext cx="3522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B: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horizontal lapse rate advection - this one is very important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Let’s take a closer look!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/>
          </a:blip>
          <a:srcRect b="0" l="12365" r="0" t="0"/>
          <a:stretch/>
        </p:blipFill>
        <p:spPr>
          <a:xfrm>
            <a:off x="830126" y="0"/>
            <a:ext cx="75050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29"/>
          <p:cNvCxnSpPr/>
          <p:nvPr/>
        </p:nvCxnSpPr>
        <p:spPr>
          <a:xfrm flipH="1" rot="10800000">
            <a:off x="8449625" y="288902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6" name="Google Shape;376;p29"/>
          <p:cNvSpPr txBox="1"/>
          <p:nvPr/>
        </p:nvSpPr>
        <p:spPr>
          <a:xfrm>
            <a:off x="995900" y="45075"/>
            <a:ext cx="3041100" cy="683400"/>
          </a:xfrm>
          <a:prstGeom prst="rect">
            <a:avLst/>
          </a:prstGeom>
          <a:solidFill>
            <a:srgbClr val="FFFFFF">
              <a:alpha val="4747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700-500 mb lapse rates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700-500 mb mean wind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77" name="Google Shape;377;p29"/>
          <p:cNvCxnSpPr/>
          <p:nvPr/>
        </p:nvCxnSpPr>
        <p:spPr>
          <a:xfrm flipH="1" rot="10800000">
            <a:off x="3398700" y="2628175"/>
            <a:ext cx="1141200" cy="42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8" name="Google Shape;378;p29"/>
          <p:cNvCxnSpPr/>
          <p:nvPr/>
        </p:nvCxnSpPr>
        <p:spPr>
          <a:xfrm flipH="1" rot="10800000">
            <a:off x="3150900" y="2575175"/>
            <a:ext cx="648000" cy="214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p29"/>
          <p:cNvCxnSpPr/>
          <p:nvPr/>
        </p:nvCxnSpPr>
        <p:spPr>
          <a:xfrm flipH="1" rot="10800000">
            <a:off x="3620675" y="2985775"/>
            <a:ext cx="1114500" cy="400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0" name="Google Shape;380;p29"/>
          <p:cNvSpPr/>
          <p:nvPr/>
        </p:nvSpPr>
        <p:spPr>
          <a:xfrm>
            <a:off x="4652650" y="2703150"/>
            <a:ext cx="165300" cy="142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9"/>
          <p:cNvSpPr txBox="1"/>
          <p:nvPr/>
        </p:nvSpPr>
        <p:spPr>
          <a:xfrm>
            <a:off x="4870400" y="2537950"/>
            <a:ext cx="7266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LZK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2" name="Google Shape;382;p29"/>
          <p:cNvSpPr txBox="1"/>
          <p:nvPr/>
        </p:nvSpPr>
        <p:spPr>
          <a:xfrm>
            <a:off x="4772775" y="825950"/>
            <a:ext cx="3356400" cy="108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Given these wind vectors, what do you expect to happen to the lapse rates at LZK?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97675"/>
            <a:ext cx="4362150" cy="2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/>
          <p:cNvPicPr preferRelativeResize="0"/>
          <p:nvPr/>
        </p:nvPicPr>
        <p:blipFill rotWithShape="1">
          <a:blip r:embed="rId4">
            <a:alphaModFix/>
          </a:blip>
          <a:srcRect b="0" l="744" r="0" t="0"/>
          <a:stretch/>
        </p:blipFill>
        <p:spPr>
          <a:xfrm>
            <a:off x="4646894" y="2258100"/>
            <a:ext cx="4344705" cy="28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50" y="0"/>
            <a:ext cx="4362150" cy="28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0"/>
            <a:ext cx="4362151" cy="28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0"/>
          <p:cNvSpPr/>
          <p:nvPr/>
        </p:nvSpPr>
        <p:spPr>
          <a:xfrm rot="2296464">
            <a:off x="20123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0"/>
          <p:cNvSpPr/>
          <p:nvPr/>
        </p:nvSpPr>
        <p:spPr>
          <a:xfrm rot="2296464">
            <a:off x="22411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0"/>
          <p:cNvSpPr/>
          <p:nvPr/>
        </p:nvSpPr>
        <p:spPr>
          <a:xfrm rot="5401527">
            <a:off x="21081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0"/>
          <p:cNvSpPr/>
          <p:nvPr/>
        </p:nvSpPr>
        <p:spPr>
          <a:xfrm rot="5401966">
            <a:off x="2658625" y="3085452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0"/>
          <p:cNvSpPr/>
          <p:nvPr/>
        </p:nvSpPr>
        <p:spPr>
          <a:xfrm rot="5401966">
            <a:off x="7045975" y="3012577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0"/>
          <p:cNvSpPr/>
          <p:nvPr/>
        </p:nvSpPr>
        <p:spPr>
          <a:xfrm rot="2296464">
            <a:off x="64319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0"/>
          <p:cNvSpPr/>
          <p:nvPr/>
        </p:nvSpPr>
        <p:spPr>
          <a:xfrm rot="2296464">
            <a:off x="66607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0"/>
          <p:cNvSpPr/>
          <p:nvPr/>
        </p:nvSpPr>
        <p:spPr>
          <a:xfrm rot="5401527">
            <a:off x="65277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0"/>
          <p:cNvSpPr txBox="1"/>
          <p:nvPr/>
        </p:nvSpPr>
        <p:spPr>
          <a:xfrm>
            <a:off x="2748200" y="45050"/>
            <a:ext cx="3731700" cy="675900"/>
          </a:xfrm>
          <a:prstGeom prst="rect">
            <a:avLst/>
          </a:prstGeom>
          <a:solidFill>
            <a:srgbClr val="FCFCFC">
              <a:alpha val="462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 from March 31, 2023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Tornado Outbreak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97675"/>
            <a:ext cx="4362150" cy="2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744" r="0" t="0"/>
          <a:stretch/>
        </p:blipFill>
        <p:spPr>
          <a:xfrm>
            <a:off x="4646894" y="2258100"/>
            <a:ext cx="4344705" cy="28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50" y="0"/>
            <a:ext cx="4362150" cy="28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0"/>
            <a:ext cx="4362151" cy="28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1"/>
          <p:cNvSpPr/>
          <p:nvPr/>
        </p:nvSpPr>
        <p:spPr>
          <a:xfrm rot="2296464">
            <a:off x="20123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1"/>
          <p:cNvSpPr/>
          <p:nvPr/>
        </p:nvSpPr>
        <p:spPr>
          <a:xfrm rot="2296464">
            <a:off x="22411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1"/>
          <p:cNvSpPr/>
          <p:nvPr/>
        </p:nvSpPr>
        <p:spPr>
          <a:xfrm rot="5401527">
            <a:off x="21081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1"/>
          <p:cNvSpPr/>
          <p:nvPr/>
        </p:nvSpPr>
        <p:spPr>
          <a:xfrm rot="5401966">
            <a:off x="2658625" y="3085452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1"/>
          <p:cNvSpPr/>
          <p:nvPr/>
        </p:nvSpPr>
        <p:spPr>
          <a:xfrm rot="5401966">
            <a:off x="7045975" y="3012577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1"/>
          <p:cNvSpPr/>
          <p:nvPr/>
        </p:nvSpPr>
        <p:spPr>
          <a:xfrm rot="2296464">
            <a:off x="64319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1"/>
          <p:cNvSpPr/>
          <p:nvPr/>
        </p:nvSpPr>
        <p:spPr>
          <a:xfrm rot="2296464">
            <a:off x="66607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"/>
          <p:cNvSpPr/>
          <p:nvPr/>
        </p:nvSpPr>
        <p:spPr>
          <a:xfrm rot="5401527">
            <a:off x="65277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1"/>
          <p:cNvSpPr txBox="1"/>
          <p:nvPr/>
        </p:nvSpPr>
        <p:spPr>
          <a:xfrm>
            <a:off x="2748200" y="45050"/>
            <a:ext cx="3731700" cy="675900"/>
          </a:xfrm>
          <a:prstGeom prst="rect">
            <a:avLst/>
          </a:prstGeom>
          <a:solidFill>
            <a:srgbClr val="FCFCFC">
              <a:alpha val="462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 from March 31, 2023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Tornado Outbreak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17" name="Google Shape;417;p31"/>
          <p:cNvSpPr txBox="1"/>
          <p:nvPr/>
        </p:nvSpPr>
        <p:spPr>
          <a:xfrm>
            <a:off x="484350" y="1836625"/>
            <a:ext cx="3731700" cy="1025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Just like moisture, lapse rates can be tracked days ahead of a severe weather outbreak!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418" name="Google Shape;41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79538"/>
            <a:ext cx="3731701" cy="49844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2"/>
          <p:cNvPicPr preferRelativeResize="0"/>
          <p:nvPr/>
        </p:nvPicPr>
        <p:blipFill rotWithShape="1">
          <a:blip r:embed="rId3">
            <a:alphaModFix/>
          </a:blip>
          <a:srcRect b="25322" l="0" r="49660" t="0"/>
          <a:stretch/>
        </p:blipFill>
        <p:spPr>
          <a:xfrm>
            <a:off x="341600" y="0"/>
            <a:ext cx="5252115" cy="51434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32"/>
          <p:cNvSpPr txBox="1"/>
          <p:nvPr/>
        </p:nvSpPr>
        <p:spPr>
          <a:xfrm>
            <a:off x="341600" y="406702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Upstream AMA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sounding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3097075" y="230782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Downstream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OUN sounding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3203450" y="344747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Notice westerly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 at AMA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7" name="Google Shape;427;p32"/>
          <p:cNvCxnSpPr/>
          <p:nvPr/>
        </p:nvCxnSpPr>
        <p:spPr>
          <a:xfrm flipH="1">
            <a:off x="3278475" y="2808275"/>
            <a:ext cx="500100" cy="510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32"/>
          <p:cNvCxnSpPr/>
          <p:nvPr/>
        </p:nvCxnSpPr>
        <p:spPr>
          <a:xfrm flipH="1" rot="10800000">
            <a:off x="4584300" y="3737525"/>
            <a:ext cx="362100" cy="5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32"/>
          <p:cNvCxnSpPr>
            <a:endCxn id="424" idx="3"/>
          </p:cNvCxnSpPr>
          <p:nvPr/>
        </p:nvCxnSpPr>
        <p:spPr>
          <a:xfrm flipH="1" rot="10800000">
            <a:off x="1839800" y="4297875"/>
            <a:ext cx="439800" cy="59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0" name="Google Shape;430;p32"/>
          <p:cNvSpPr txBox="1"/>
          <p:nvPr/>
        </p:nvSpPr>
        <p:spPr>
          <a:xfrm>
            <a:off x="5699150" y="660775"/>
            <a:ext cx="3266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Here’s another example.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Notice the steeper lapse rates upstream at AMA.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Given westerly winds, what do you think will happen to the lapse rates at OUN?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4294967295" type="title"/>
          </p:nvPr>
        </p:nvSpPr>
        <p:spPr>
          <a:xfrm>
            <a:off x="4762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Why do we care about lapse rates?</a:t>
            </a:r>
            <a:endParaRPr/>
          </a:p>
        </p:txBody>
      </p:sp>
      <p:sp>
        <p:nvSpPr>
          <p:cNvPr id="70" name="Google Shape;70;p15"/>
          <p:cNvSpPr txBox="1"/>
          <p:nvPr>
            <p:ph idx="4294967295" type="title"/>
          </p:nvPr>
        </p:nvSpPr>
        <p:spPr>
          <a:xfrm>
            <a:off x="171450" y="16793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●"/>
            </a:pPr>
            <a:r>
              <a:rPr lang="en" sz="2400"/>
              <a:t>Helps generate buoyancy (influences T-storm intensity)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57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Influences convective </a:t>
            </a:r>
            <a:r>
              <a:rPr lang="en" sz="2400"/>
              <a:t>initiation</a:t>
            </a:r>
            <a:r>
              <a:rPr lang="en" sz="2400"/>
              <a:t> (Houston and Niyogi 2007)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57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Influence precipitation intensity (Takemi 2009)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2882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5" y="76200"/>
            <a:ext cx="703375" cy="50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3"/>
          <p:cNvSpPr txBox="1"/>
          <p:nvPr/>
        </p:nvSpPr>
        <p:spPr>
          <a:xfrm>
            <a:off x="1809600" y="135150"/>
            <a:ext cx="5361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the terrain!</a:t>
            </a:r>
            <a:endParaRPr b="1" sz="3000">
              <a:solidFill>
                <a:schemeClr val="dk1"/>
              </a:solidFill>
            </a:endParaRPr>
          </a:p>
        </p:txBody>
      </p:sp>
      <p:cxnSp>
        <p:nvCxnSpPr>
          <p:cNvPr id="438" name="Google Shape;438;p33"/>
          <p:cNvCxnSpPr/>
          <p:nvPr/>
        </p:nvCxnSpPr>
        <p:spPr>
          <a:xfrm flipH="1" rot="10800000">
            <a:off x="1118800" y="1637050"/>
            <a:ext cx="5586600" cy="12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39" name="Google Shape;439;p33"/>
          <p:cNvSpPr txBox="1"/>
          <p:nvPr/>
        </p:nvSpPr>
        <p:spPr>
          <a:xfrm>
            <a:off x="2011225" y="1948950"/>
            <a:ext cx="4580400" cy="143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Elevation</a:t>
            </a:r>
            <a:r>
              <a:rPr lang="en" sz="1800">
                <a:solidFill>
                  <a:schemeClr val="dk1"/>
                </a:solidFill>
              </a:rPr>
              <a:t> generally increases as you go west towards the mountains. What would happen if we advected a surface parcel from ABQ to OUN?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40" name="Google Shape;440;p33"/>
          <p:cNvPicPr preferRelativeResize="0"/>
          <p:nvPr/>
        </p:nvPicPr>
        <p:blipFill rotWithShape="1">
          <a:blip r:embed="rId5">
            <a:alphaModFix/>
          </a:blip>
          <a:srcRect b="5429" l="3910" r="0" t="10909"/>
          <a:stretch/>
        </p:blipFill>
        <p:spPr>
          <a:xfrm flipH="1">
            <a:off x="1118802" y="3566650"/>
            <a:ext cx="5586599" cy="1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 txBox="1"/>
          <p:nvPr/>
        </p:nvSpPr>
        <p:spPr>
          <a:xfrm>
            <a:off x="1191328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33"/>
          <p:cNvSpPr txBox="1"/>
          <p:nvPr/>
        </p:nvSpPr>
        <p:spPr>
          <a:xfrm>
            <a:off x="6069664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33"/>
          <p:cNvSpPr txBox="1"/>
          <p:nvPr/>
        </p:nvSpPr>
        <p:spPr>
          <a:xfrm>
            <a:off x="5919284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33"/>
          <p:cNvSpPr txBox="1"/>
          <p:nvPr/>
        </p:nvSpPr>
        <p:spPr>
          <a:xfrm>
            <a:off x="1191328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2882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5" y="76200"/>
            <a:ext cx="703375" cy="50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4"/>
          <p:cNvSpPr txBox="1"/>
          <p:nvPr/>
        </p:nvSpPr>
        <p:spPr>
          <a:xfrm>
            <a:off x="1809600" y="135150"/>
            <a:ext cx="5361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the terrain!</a:t>
            </a:r>
            <a:endParaRPr b="1" sz="3000">
              <a:solidFill>
                <a:schemeClr val="dk1"/>
              </a:solidFill>
            </a:endParaRPr>
          </a:p>
        </p:txBody>
      </p:sp>
      <p:cxnSp>
        <p:nvCxnSpPr>
          <p:cNvPr id="452" name="Google Shape;452;p34"/>
          <p:cNvCxnSpPr/>
          <p:nvPr/>
        </p:nvCxnSpPr>
        <p:spPr>
          <a:xfrm flipH="1" rot="10800000">
            <a:off x="1118800" y="1637050"/>
            <a:ext cx="5586600" cy="12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453" name="Google Shape;453;p34"/>
          <p:cNvPicPr preferRelativeResize="0"/>
          <p:nvPr/>
        </p:nvPicPr>
        <p:blipFill rotWithShape="1">
          <a:blip r:embed="rId5">
            <a:alphaModFix/>
          </a:blip>
          <a:srcRect b="5429" l="3910" r="0" t="10909"/>
          <a:stretch/>
        </p:blipFill>
        <p:spPr>
          <a:xfrm flipH="1">
            <a:off x="1118802" y="3566650"/>
            <a:ext cx="5586599" cy="1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4"/>
          <p:cNvSpPr txBox="1"/>
          <p:nvPr/>
        </p:nvSpPr>
        <p:spPr>
          <a:xfrm>
            <a:off x="1191328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34"/>
          <p:cNvSpPr txBox="1"/>
          <p:nvPr/>
        </p:nvSpPr>
        <p:spPr>
          <a:xfrm>
            <a:off x="6069664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34"/>
          <p:cNvSpPr txBox="1"/>
          <p:nvPr/>
        </p:nvSpPr>
        <p:spPr>
          <a:xfrm>
            <a:off x="5919284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34"/>
          <p:cNvSpPr txBox="1"/>
          <p:nvPr/>
        </p:nvSpPr>
        <p:spPr>
          <a:xfrm>
            <a:off x="1191328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34"/>
          <p:cNvSpPr/>
          <p:nvPr/>
        </p:nvSpPr>
        <p:spPr>
          <a:xfrm>
            <a:off x="1036200" y="356665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9" name="Google Shape;459;p34"/>
          <p:cNvSpPr/>
          <p:nvPr/>
        </p:nvSpPr>
        <p:spPr>
          <a:xfrm>
            <a:off x="1036200" y="163705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34"/>
          <p:cNvSpPr txBox="1"/>
          <p:nvPr/>
        </p:nvSpPr>
        <p:spPr>
          <a:xfrm>
            <a:off x="2011225" y="1948950"/>
            <a:ext cx="4580400" cy="143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Elevation generally increases as you go west towards the mountains. What would happen if we advected a surface parcel from ABQ to OUN?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61" name="Google Shape;461;p34"/>
          <p:cNvCxnSpPr/>
          <p:nvPr/>
        </p:nvCxnSpPr>
        <p:spPr>
          <a:xfrm flipH="1" rot="10800000">
            <a:off x="1479225" y="3641800"/>
            <a:ext cx="4737900" cy="450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2" name="Google Shape;462;p34"/>
          <p:cNvSpPr/>
          <p:nvPr/>
        </p:nvSpPr>
        <p:spPr>
          <a:xfrm>
            <a:off x="6374850" y="350880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2343375" y="3748650"/>
            <a:ext cx="3726300" cy="51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Parcel is now at a higher altitude AGL!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>
            <a:off x="174750" y="720125"/>
            <a:ext cx="2552400" cy="261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9" name="Google Shape;469;p35"/>
          <p:cNvCxnSpPr/>
          <p:nvPr/>
        </p:nvCxnSpPr>
        <p:spPr>
          <a:xfrm flipH="1" rot="10800000">
            <a:off x="8251125" y="149687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0" name="Google Shape;470;p35"/>
          <p:cNvPicPr preferRelativeResize="0"/>
          <p:nvPr/>
        </p:nvPicPr>
        <p:blipFill rotWithShape="1">
          <a:blip r:embed="rId3">
            <a:alphaModFix/>
          </a:blip>
          <a:srcRect b="33426" l="0" r="49789" t="0"/>
          <a:stretch/>
        </p:blipFill>
        <p:spPr>
          <a:xfrm>
            <a:off x="174725" y="720125"/>
            <a:ext cx="2552263" cy="26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5"/>
          <p:cNvPicPr preferRelativeResize="0"/>
          <p:nvPr/>
        </p:nvPicPr>
        <p:blipFill rotWithShape="1">
          <a:blip r:embed="rId4">
            <a:alphaModFix/>
          </a:blip>
          <a:srcRect b="5429" l="3910" r="0" t="10909"/>
          <a:stretch/>
        </p:blipFill>
        <p:spPr>
          <a:xfrm flipH="1">
            <a:off x="152375" y="3314875"/>
            <a:ext cx="878652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5"/>
          <p:cNvSpPr txBox="1"/>
          <p:nvPr/>
        </p:nvSpPr>
        <p:spPr>
          <a:xfrm>
            <a:off x="2320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83854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35"/>
          <p:cNvSpPr txBox="1"/>
          <p:nvPr/>
        </p:nvSpPr>
        <p:spPr>
          <a:xfrm>
            <a:off x="3751275" y="3499350"/>
            <a:ext cx="22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OUN-ABQ Terrain Profile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6331200" y="680525"/>
            <a:ext cx="2628600" cy="263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35"/>
          <p:cNvPicPr preferRelativeResize="0"/>
          <p:nvPr/>
        </p:nvPicPr>
        <p:blipFill rotWithShape="1">
          <a:blip r:embed="rId5">
            <a:alphaModFix/>
          </a:blip>
          <a:srcRect b="34249" l="0" r="51155" t="0"/>
          <a:stretch/>
        </p:blipFill>
        <p:spPr>
          <a:xfrm>
            <a:off x="6407400" y="675064"/>
            <a:ext cx="2552401" cy="263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5"/>
          <p:cNvSpPr/>
          <p:nvPr/>
        </p:nvSpPr>
        <p:spPr>
          <a:xfrm>
            <a:off x="28696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5"/>
          <p:cNvSpPr txBox="1"/>
          <p:nvPr/>
        </p:nvSpPr>
        <p:spPr>
          <a:xfrm>
            <a:off x="2764300" y="88700"/>
            <a:ext cx="3567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last slide was a slight </a:t>
            </a:r>
            <a:r>
              <a:rPr lang="en">
                <a:solidFill>
                  <a:schemeClr val="dk1"/>
                </a:solidFill>
              </a:rPr>
              <a:t>exaggeration</a:t>
            </a:r>
            <a:r>
              <a:rPr lang="en">
                <a:solidFill>
                  <a:schemeClr val="dk1"/>
                </a:solidFill>
              </a:rPr>
              <a:t> of what occurs (parcels can descend in altitude), but illustrates an important point.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deep, well-mixed boundary layer over the southern Rockies can be advected east over the plains…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becomes an </a:t>
            </a:r>
            <a:r>
              <a:rPr b="1" lang="en">
                <a:solidFill>
                  <a:schemeClr val="dk1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levated </a:t>
            </a:r>
            <a:r>
              <a:rPr b="1" lang="en">
                <a:solidFill>
                  <a:schemeClr val="dk1"/>
                </a:solidFill>
              </a:rPr>
              <a:t>M</a:t>
            </a:r>
            <a:r>
              <a:rPr lang="en">
                <a:solidFill>
                  <a:schemeClr val="dk1"/>
                </a:solidFill>
              </a:rPr>
              <a:t>ixed </a:t>
            </a:r>
            <a:r>
              <a:rPr b="1" lang="en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ayer!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8224575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35"/>
          <p:cNvSpPr txBox="1"/>
          <p:nvPr/>
        </p:nvSpPr>
        <p:spPr>
          <a:xfrm>
            <a:off x="232050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35"/>
          <p:cNvSpPr/>
          <p:nvPr/>
        </p:nvSpPr>
        <p:spPr>
          <a:xfrm>
            <a:off x="40888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53842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3" name="Google Shape;483;p35"/>
          <p:cNvCxnSpPr/>
          <p:nvPr/>
        </p:nvCxnSpPr>
        <p:spPr>
          <a:xfrm>
            <a:off x="1596450" y="2599425"/>
            <a:ext cx="6586800" cy="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4" name="Google Shape;484;p35"/>
          <p:cNvCxnSpPr/>
          <p:nvPr/>
        </p:nvCxnSpPr>
        <p:spPr>
          <a:xfrm flipH="1" rot="10800000">
            <a:off x="1847200" y="3013150"/>
            <a:ext cx="6443100" cy="4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6"/>
          <p:cNvSpPr/>
          <p:nvPr/>
        </p:nvSpPr>
        <p:spPr>
          <a:xfrm>
            <a:off x="174750" y="720125"/>
            <a:ext cx="2552400" cy="261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0" name="Google Shape;490;p36"/>
          <p:cNvCxnSpPr/>
          <p:nvPr/>
        </p:nvCxnSpPr>
        <p:spPr>
          <a:xfrm flipH="1" rot="10800000">
            <a:off x="8251125" y="149687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91" name="Google Shape;491;p36"/>
          <p:cNvPicPr preferRelativeResize="0"/>
          <p:nvPr/>
        </p:nvPicPr>
        <p:blipFill rotWithShape="1">
          <a:blip r:embed="rId3">
            <a:alphaModFix/>
          </a:blip>
          <a:srcRect b="33426" l="0" r="49789" t="0"/>
          <a:stretch/>
        </p:blipFill>
        <p:spPr>
          <a:xfrm>
            <a:off x="174725" y="720125"/>
            <a:ext cx="2552263" cy="26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6"/>
          <p:cNvPicPr preferRelativeResize="0"/>
          <p:nvPr/>
        </p:nvPicPr>
        <p:blipFill rotWithShape="1">
          <a:blip r:embed="rId4">
            <a:alphaModFix/>
          </a:blip>
          <a:srcRect b="5429" l="3910" r="0" t="10909"/>
          <a:stretch/>
        </p:blipFill>
        <p:spPr>
          <a:xfrm flipH="1">
            <a:off x="152375" y="3314875"/>
            <a:ext cx="878652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6"/>
          <p:cNvSpPr txBox="1"/>
          <p:nvPr/>
        </p:nvSpPr>
        <p:spPr>
          <a:xfrm>
            <a:off x="2320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83854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5" name="Google Shape;495;p36"/>
          <p:cNvSpPr txBox="1"/>
          <p:nvPr/>
        </p:nvSpPr>
        <p:spPr>
          <a:xfrm>
            <a:off x="3751275" y="3499350"/>
            <a:ext cx="22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OUN-ABQ Terrain Profile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36"/>
          <p:cNvSpPr/>
          <p:nvPr/>
        </p:nvSpPr>
        <p:spPr>
          <a:xfrm>
            <a:off x="6331200" y="680525"/>
            <a:ext cx="2628600" cy="263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36"/>
          <p:cNvPicPr preferRelativeResize="0"/>
          <p:nvPr/>
        </p:nvPicPr>
        <p:blipFill rotWithShape="1">
          <a:blip r:embed="rId5">
            <a:alphaModFix/>
          </a:blip>
          <a:srcRect b="34249" l="0" r="51155" t="0"/>
          <a:stretch/>
        </p:blipFill>
        <p:spPr>
          <a:xfrm>
            <a:off x="6407400" y="675064"/>
            <a:ext cx="2552401" cy="2639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p36"/>
          <p:cNvCxnSpPr/>
          <p:nvPr/>
        </p:nvCxnSpPr>
        <p:spPr>
          <a:xfrm>
            <a:off x="1596450" y="2599425"/>
            <a:ext cx="6586800" cy="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9" name="Google Shape;499;p36"/>
          <p:cNvCxnSpPr/>
          <p:nvPr/>
        </p:nvCxnSpPr>
        <p:spPr>
          <a:xfrm flipH="1" rot="10800000">
            <a:off x="1847200" y="3013150"/>
            <a:ext cx="6443100" cy="4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36"/>
          <p:cNvSpPr/>
          <p:nvPr/>
        </p:nvSpPr>
        <p:spPr>
          <a:xfrm>
            <a:off x="28696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6"/>
          <p:cNvSpPr txBox="1"/>
          <p:nvPr/>
        </p:nvSpPr>
        <p:spPr>
          <a:xfrm>
            <a:off x="2764300" y="774500"/>
            <a:ext cx="356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is an important process for generating steep lapse rates over the Plains, which in turn support large CAPE values.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2" name="Google Shape;502;p36"/>
          <p:cNvSpPr txBox="1"/>
          <p:nvPr/>
        </p:nvSpPr>
        <p:spPr>
          <a:xfrm>
            <a:off x="8224575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p36"/>
          <p:cNvSpPr txBox="1"/>
          <p:nvPr/>
        </p:nvSpPr>
        <p:spPr>
          <a:xfrm>
            <a:off x="232050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36"/>
          <p:cNvSpPr/>
          <p:nvPr/>
        </p:nvSpPr>
        <p:spPr>
          <a:xfrm>
            <a:off x="40888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6"/>
          <p:cNvSpPr/>
          <p:nvPr/>
        </p:nvSpPr>
        <p:spPr>
          <a:xfrm>
            <a:off x="53842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37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373274" y="14999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7"/>
          <p:cNvSpPr txBox="1"/>
          <p:nvPr/>
        </p:nvSpPr>
        <p:spPr>
          <a:xfrm>
            <a:off x="6063000" y="1551375"/>
            <a:ext cx="27972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Nearly neutral layer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above boundary layer in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Norman noon sounding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Notice the southwesterly flow in this layer - it likely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originated from New Mexico plateau!</a:t>
            </a:r>
            <a:endParaRPr sz="1100"/>
          </a:p>
        </p:txBody>
      </p:sp>
      <p:cxnSp>
        <p:nvCxnSpPr>
          <p:cNvPr id="512" name="Google Shape;512;p37"/>
          <p:cNvCxnSpPr/>
          <p:nvPr/>
        </p:nvCxnSpPr>
        <p:spPr>
          <a:xfrm flipH="1">
            <a:off x="3761950" y="2034875"/>
            <a:ext cx="2620500" cy="201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3" name="Google Shape;513;p37"/>
          <p:cNvCxnSpPr/>
          <p:nvPr/>
        </p:nvCxnSpPr>
        <p:spPr>
          <a:xfrm flipH="1">
            <a:off x="5421250" y="2883375"/>
            <a:ext cx="713400" cy="503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14" name="Google Shape;514;p37"/>
          <p:cNvSpPr/>
          <p:nvPr/>
        </p:nvSpPr>
        <p:spPr>
          <a:xfrm>
            <a:off x="5038375" y="3529125"/>
            <a:ext cx="399300" cy="97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8"/>
          <p:cNvSpPr txBox="1"/>
          <p:nvPr/>
        </p:nvSpPr>
        <p:spPr>
          <a:xfrm>
            <a:off x="2744700" y="266225"/>
            <a:ext cx="36546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Lapse Rate Tendency</a:t>
            </a:r>
            <a:endParaRPr b="1" sz="2200">
              <a:solidFill>
                <a:srgbClr val="FFD966"/>
              </a:solidFill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3056850" y="799725"/>
            <a:ext cx="303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Horizontal lapse rate advection</a:t>
            </a:r>
            <a:endParaRPr b="1">
              <a:solidFill>
                <a:srgbClr val="FFD9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1" name="Google Shape;521;p38"/>
          <p:cNvPicPr preferRelativeResize="0"/>
          <p:nvPr/>
        </p:nvPicPr>
        <p:blipFill rotWithShape="1">
          <a:blip r:embed="rId3">
            <a:alphaModFix/>
          </a:blip>
          <a:srcRect b="32000" l="109" r="50000" t="2996"/>
          <a:stretch/>
        </p:blipFill>
        <p:spPr>
          <a:xfrm>
            <a:off x="194850" y="66800"/>
            <a:ext cx="4094100" cy="495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38"/>
          <p:cNvCxnSpPr/>
          <p:nvPr/>
        </p:nvCxnSpPr>
        <p:spPr>
          <a:xfrm rot="10800000">
            <a:off x="2380100" y="35904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3" name="Google Shape;523;p38"/>
          <p:cNvSpPr txBox="1"/>
          <p:nvPr/>
        </p:nvSpPr>
        <p:spPr>
          <a:xfrm>
            <a:off x="1023063" y="3770350"/>
            <a:ext cx="159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APR</a:t>
            </a:r>
            <a:endParaRPr sz="1000"/>
          </a:p>
        </p:txBody>
      </p:sp>
      <p:sp>
        <p:nvSpPr>
          <p:cNvPr id="524" name="Google Shape;524;p38"/>
          <p:cNvSpPr txBox="1"/>
          <p:nvPr/>
        </p:nvSpPr>
        <p:spPr>
          <a:xfrm>
            <a:off x="2380091" y="2889938"/>
            <a:ext cx="133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MAY</a:t>
            </a:r>
            <a:endParaRPr sz="1000"/>
          </a:p>
        </p:txBody>
      </p:sp>
      <p:sp>
        <p:nvSpPr>
          <p:cNvPr id="525" name="Google Shape;525;p38"/>
          <p:cNvSpPr txBox="1"/>
          <p:nvPr/>
        </p:nvSpPr>
        <p:spPr>
          <a:xfrm>
            <a:off x="3056849" y="3493450"/>
            <a:ext cx="986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JUNE</a:t>
            </a:r>
            <a:endParaRPr sz="800"/>
          </a:p>
        </p:txBody>
      </p:sp>
      <p:cxnSp>
        <p:nvCxnSpPr>
          <p:cNvPr id="526" name="Google Shape;526;p38"/>
          <p:cNvCxnSpPr/>
          <p:nvPr/>
        </p:nvCxnSpPr>
        <p:spPr>
          <a:xfrm flipH="1" rot="10800000">
            <a:off x="1840000" y="3844300"/>
            <a:ext cx="379800" cy="58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27" name="Google Shape;527;p38"/>
          <p:cNvCxnSpPr/>
          <p:nvPr/>
        </p:nvCxnSpPr>
        <p:spPr>
          <a:xfrm flipH="1">
            <a:off x="2470975" y="3181300"/>
            <a:ext cx="68100" cy="392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28" name="Google Shape;528;p38"/>
          <p:cNvCxnSpPr/>
          <p:nvPr/>
        </p:nvCxnSpPr>
        <p:spPr>
          <a:xfrm flipH="1">
            <a:off x="3164249" y="3770354"/>
            <a:ext cx="208200" cy="206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29" name="Google Shape;529;p38"/>
          <p:cNvCxnSpPr/>
          <p:nvPr/>
        </p:nvCxnSpPr>
        <p:spPr>
          <a:xfrm rot="10800000">
            <a:off x="2123300" y="35904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0" name="Google Shape;530;p38"/>
          <p:cNvCxnSpPr/>
          <p:nvPr/>
        </p:nvCxnSpPr>
        <p:spPr>
          <a:xfrm rot="10800000">
            <a:off x="2637250" y="35487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age8image21501216" id="531" name="Google Shape;531;p38"/>
          <p:cNvPicPr preferRelativeResize="0"/>
          <p:nvPr/>
        </p:nvPicPr>
        <p:blipFill rotWithShape="1">
          <a:blip r:embed="rId4">
            <a:alphaModFix/>
          </a:blip>
          <a:srcRect b="62516" l="13415" r="56700" t="9746"/>
          <a:stretch/>
        </p:blipFill>
        <p:spPr>
          <a:xfrm>
            <a:off x="4288950" y="66800"/>
            <a:ext cx="2066398" cy="2597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32" name="Google Shape;532;p38"/>
          <p:cNvPicPr preferRelativeResize="0"/>
          <p:nvPr/>
        </p:nvPicPr>
        <p:blipFill rotWithShape="1">
          <a:blip r:embed="rId4">
            <a:alphaModFix/>
          </a:blip>
          <a:srcRect b="34181" l="13415" r="56700" t="37492"/>
          <a:stretch/>
        </p:blipFill>
        <p:spPr>
          <a:xfrm>
            <a:off x="6355350" y="66800"/>
            <a:ext cx="1951434" cy="2504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33" name="Google Shape;533;p38"/>
          <p:cNvPicPr preferRelativeResize="0"/>
          <p:nvPr/>
        </p:nvPicPr>
        <p:blipFill rotWithShape="1">
          <a:blip r:embed="rId4">
            <a:alphaModFix/>
          </a:blip>
          <a:srcRect b="6622" l="13415" r="56700" t="65818"/>
          <a:stretch/>
        </p:blipFill>
        <p:spPr>
          <a:xfrm>
            <a:off x="4288951" y="2583350"/>
            <a:ext cx="2066398" cy="25807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34" name="Google Shape;534;p38"/>
          <p:cNvPicPr preferRelativeResize="0"/>
          <p:nvPr/>
        </p:nvPicPr>
        <p:blipFill rotWithShape="1">
          <a:blip r:embed="rId4">
            <a:alphaModFix/>
          </a:blip>
          <a:srcRect b="6622" l="49969" r="9355" t="87075"/>
          <a:stretch/>
        </p:blipFill>
        <p:spPr>
          <a:xfrm>
            <a:off x="6355350" y="2583350"/>
            <a:ext cx="2788650" cy="58515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8"/>
          <p:cNvSpPr txBox="1"/>
          <p:nvPr/>
        </p:nvSpPr>
        <p:spPr>
          <a:xfrm>
            <a:off x="6355345" y="3267518"/>
            <a:ext cx="2643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Climatology of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theta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(and EML)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Lanicci and Warner (1991)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9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541" name="Google Shape;541;p39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42" name="Google Shape;542;p39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543" name="Google Shape;543;p39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544" name="Google Shape;544;p39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545" name="Google Shape;545;p39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546" name="Google Shape;546;p39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547" name="Google Shape;547;p39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548" name="Google Shape;548;p39"/>
          <p:cNvSpPr txBox="1"/>
          <p:nvPr/>
        </p:nvSpPr>
        <p:spPr>
          <a:xfrm>
            <a:off x="216427" y="2396075"/>
            <a:ext cx="307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C: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lapse rate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9"/>
          <p:cNvSpPr/>
          <p:nvPr/>
        </p:nvSpPr>
        <p:spPr>
          <a:xfrm>
            <a:off x="3445934" y="882888"/>
            <a:ext cx="541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39"/>
          <p:cNvPicPr preferRelativeResize="0"/>
          <p:nvPr/>
        </p:nvPicPr>
        <p:blipFill rotWithShape="1">
          <a:blip r:embed="rId4">
            <a:alphaModFix/>
          </a:blip>
          <a:srcRect b="4321" l="0" r="0" t="5091"/>
          <a:stretch/>
        </p:blipFill>
        <p:spPr>
          <a:xfrm>
            <a:off x="3730480" y="1646603"/>
            <a:ext cx="5049457" cy="343074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9"/>
          <p:cNvSpPr/>
          <p:nvPr/>
        </p:nvSpPr>
        <p:spPr>
          <a:xfrm>
            <a:off x="5626326" y="4966450"/>
            <a:ext cx="235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7.5)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0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557" name="Google Shape;557;p40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58" name="Google Shape;558;p40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559" name="Google Shape;559;p40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560" name="Google Shape;560;p40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561" name="Google Shape;561;p40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562" name="Google Shape;562;p40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563" name="Google Shape;563;p40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564" name="Google Shape;564;p40"/>
          <p:cNvSpPr txBox="1"/>
          <p:nvPr/>
        </p:nvSpPr>
        <p:spPr>
          <a:xfrm>
            <a:off x="216427" y="2396075"/>
            <a:ext cx="3275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C: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lapse rate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40"/>
          <p:cNvSpPr/>
          <p:nvPr/>
        </p:nvSpPr>
        <p:spPr>
          <a:xfrm>
            <a:off x="3445934" y="882888"/>
            <a:ext cx="541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40"/>
          <p:cNvPicPr preferRelativeResize="0"/>
          <p:nvPr/>
        </p:nvPicPr>
        <p:blipFill rotWithShape="1">
          <a:blip r:embed="rId4">
            <a:alphaModFix/>
          </a:blip>
          <a:srcRect b="4321" l="0" r="0" t="5091"/>
          <a:stretch/>
        </p:blipFill>
        <p:spPr>
          <a:xfrm>
            <a:off x="3730480" y="1640791"/>
            <a:ext cx="5049457" cy="343074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0"/>
          <p:cNvSpPr txBox="1"/>
          <p:nvPr/>
        </p:nvSpPr>
        <p:spPr>
          <a:xfrm>
            <a:off x="137876" y="2757575"/>
            <a:ext cx="42474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lapse rate advection will contribute to increasing lapse rates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lapse rates at level z1 increase as steeper lapse rates from below are advected upward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40"/>
          <p:cNvSpPr txBox="1"/>
          <p:nvPr/>
        </p:nvSpPr>
        <p:spPr>
          <a:xfrm>
            <a:off x="216419" y="42072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569" name="Google Shape;569;p40"/>
          <p:cNvSpPr/>
          <p:nvPr/>
        </p:nvSpPr>
        <p:spPr>
          <a:xfrm>
            <a:off x="5626326" y="4966450"/>
            <a:ext cx="235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7.5)</a:t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41"/>
          <p:cNvPicPr preferRelativeResize="0"/>
          <p:nvPr/>
        </p:nvPicPr>
        <p:blipFill rotWithShape="1">
          <a:blip r:embed="rId3">
            <a:alphaModFix/>
          </a:blip>
          <a:srcRect b="32499" l="109" r="50000" t="2502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1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41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578" name="Google Shape;578;p41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41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41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41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582" name="Google Shape;582;p41"/>
          <p:cNvCxnSpPr/>
          <p:nvPr/>
        </p:nvCxnSpPr>
        <p:spPr>
          <a:xfrm flipH="1" rot="10800000">
            <a:off x="2748200" y="4355125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3" name="Google Shape;583;p41"/>
          <p:cNvCxnSpPr/>
          <p:nvPr/>
        </p:nvCxnSpPr>
        <p:spPr>
          <a:xfrm flipH="1" rot="10800000">
            <a:off x="2348925" y="358200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4" name="Google Shape;584;p41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2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50" y="2057400"/>
            <a:ext cx="3665350" cy="2749013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2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2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42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42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42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597" name="Google Shape;597;p42"/>
          <p:cNvCxnSpPr/>
          <p:nvPr/>
        </p:nvCxnSpPr>
        <p:spPr>
          <a:xfrm flipH="1" rot="10800000">
            <a:off x="2701550" y="42162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8" name="Google Shape;598;p42"/>
          <p:cNvCxnSpPr/>
          <p:nvPr/>
        </p:nvCxnSpPr>
        <p:spPr>
          <a:xfrm flipH="1" rot="10800000">
            <a:off x="2266325" y="34131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9" name="Google Shape;599;p42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3649300" y="-1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>
            <a:off x="3921175" y="217325"/>
            <a:ext cx="3284800" cy="4262725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Google Shape;77;p16"/>
          <p:cNvSpPr/>
          <p:nvPr/>
        </p:nvSpPr>
        <p:spPr>
          <a:xfrm>
            <a:off x="5123650" y="208950"/>
            <a:ext cx="3594075" cy="42460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78" name="Google Shape;78;p16"/>
          <p:cNvSpPr/>
          <p:nvPr/>
        </p:nvSpPr>
        <p:spPr>
          <a:xfrm>
            <a:off x="5124775" y="275825"/>
            <a:ext cx="2089575" cy="4187525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Google Shape;79;p16"/>
          <p:cNvSpPr/>
          <p:nvPr/>
        </p:nvSpPr>
        <p:spPr>
          <a:xfrm>
            <a:off x="3920050" y="217325"/>
            <a:ext cx="3301525" cy="4229300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80" name="Google Shape;80;p16"/>
          <p:cNvSpPr/>
          <p:nvPr/>
        </p:nvSpPr>
        <p:spPr>
          <a:xfrm>
            <a:off x="3844825" y="217325"/>
            <a:ext cx="3393475" cy="4287800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81" name="Google Shape;81;p16"/>
          <p:cNvSpPr txBox="1"/>
          <p:nvPr/>
        </p:nvSpPr>
        <p:spPr>
          <a:xfrm>
            <a:off x="6068150" y="84420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</a:rPr>
              <a:t>Absolutely Stable</a:t>
            </a:r>
            <a:endParaRPr sz="1800">
              <a:solidFill>
                <a:srgbClr val="00FFFF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988875" y="361275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Absolutely Unstable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 rot="3254935">
            <a:off x="4384514" y="1918876"/>
            <a:ext cx="2790172" cy="5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</a:rPr>
              <a:t>Conditionally </a:t>
            </a:r>
            <a:r>
              <a:rPr lang="en" sz="1800">
                <a:solidFill>
                  <a:srgbClr val="00FF00"/>
                </a:solidFill>
              </a:rPr>
              <a:t>Unstable</a:t>
            </a:r>
            <a:endParaRPr sz="1800">
              <a:solidFill>
                <a:srgbClr val="00FF00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 rot="3161185">
            <a:off x="4414895" y="2780681"/>
            <a:ext cx="2231527" cy="5182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Dry Adiabat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 rot="3384876">
            <a:off x="5405457" y="1942536"/>
            <a:ext cx="2231646" cy="5181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Moist </a:t>
            </a:r>
            <a:r>
              <a:rPr lang="en" sz="1300">
                <a:solidFill>
                  <a:srgbClr val="00FFFF"/>
                </a:solidFill>
              </a:rPr>
              <a:t>Adiabat</a:t>
            </a:r>
            <a:endParaRPr sz="1300">
              <a:solidFill>
                <a:srgbClr val="00FFFF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58800" y="651950"/>
            <a:ext cx="34905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other words, between the dry adiabatic lapse rate (9.8 C/km) and the moist adiabatic lapse rate.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7100600" y="4362925"/>
            <a:ext cx="166800" cy="1422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7267400" y="4170850"/>
            <a:ext cx="76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LFC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43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3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6" name="Google Shape;60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3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43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09" name="Google Shape;609;p43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43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43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43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13" name="Google Shape;613;p43"/>
          <p:cNvCxnSpPr/>
          <p:nvPr/>
        </p:nvCxnSpPr>
        <p:spPr>
          <a:xfrm flipH="1" rot="10800000">
            <a:off x="2632250" y="41395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4" name="Google Shape;614;p43"/>
          <p:cNvCxnSpPr/>
          <p:nvPr/>
        </p:nvCxnSpPr>
        <p:spPr>
          <a:xfrm flipH="1" rot="10800000">
            <a:off x="2018550" y="30595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4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20" name="Google Shape;620;p44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21" name="Google Shape;621;p44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22" name="Google Shape;622;p44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23" name="Google Shape;623;p44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24" name="Google Shape;624;p44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25" name="Google Shape;625;p44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26" name="Google Shape;626;p44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27" name="Google Shape;627;p44"/>
          <p:cNvSpPr/>
          <p:nvPr/>
        </p:nvSpPr>
        <p:spPr>
          <a:xfrm>
            <a:off x="3996266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8" name="Google Shape;628;p44"/>
          <p:cNvPicPr preferRelativeResize="0"/>
          <p:nvPr/>
        </p:nvPicPr>
        <p:blipFill rotWithShape="1">
          <a:blip r:embed="rId4">
            <a:alphaModFix/>
          </a:blip>
          <a:srcRect b="19686" l="3548" r="5235" t="15256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4"/>
          <p:cNvSpPr txBox="1"/>
          <p:nvPr/>
        </p:nvSpPr>
        <p:spPr>
          <a:xfrm>
            <a:off x="386278" y="2346356"/>
            <a:ext cx="3076500" cy="39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69" l="-1229" r="0" t="-237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30" name="Google Shape;630;p44"/>
          <p:cNvSpPr/>
          <p:nvPr/>
        </p:nvSpPr>
        <p:spPr>
          <a:xfrm>
            <a:off x="2151647" y="2323313"/>
            <a:ext cx="1311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4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7.6)</a:t>
            </a:r>
            <a:endParaRPr sz="1100"/>
          </a:p>
        </p:txBody>
      </p:sp>
      <p:sp>
        <p:nvSpPr>
          <p:cNvPr id="632" name="Google Shape;632;p44"/>
          <p:cNvSpPr txBox="1"/>
          <p:nvPr/>
        </p:nvSpPr>
        <p:spPr>
          <a:xfrm>
            <a:off x="174075" y="1811875"/>
            <a:ext cx="4894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D: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combined with term B, this term represents differential temperature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38" name="Google Shape;638;p45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39" name="Google Shape;639;p45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40" name="Google Shape;640;p45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41" name="Google Shape;641;p45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42" name="Google Shape;642;p45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43" name="Google Shape;643;p45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44" name="Google Shape;644;p45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45" name="Google Shape;645;p45"/>
          <p:cNvSpPr/>
          <p:nvPr/>
        </p:nvSpPr>
        <p:spPr>
          <a:xfrm>
            <a:off x="3996266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6" name="Google Shape;646;p45"/>
          <p:cNvPicPr preferRelativeResize="0"/>
          <p:nvPr/>
        </p:nvPicPr>
        <p:blipFill rotWithShape="1">
          <a:blip r:embed="rId4">
            <a:alphaModFix/>
          </a:blip>
          <a:srcRect b="19686" l="3548" r="5235" t="15256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5"/>
          <p:cNvSpPr txBox="1"/>
          <p:nvPr/>
        </p:nvSpPr>
        <p:spPr>
          <a:xfrm>
            <a:off x="137869" y="2757575"/>
            <a:ext cx="37482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Lapse rates will increase in situations where cold advection is increasing with height or warm advection is decreasing with height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lapse rates at level z1 increase in response to cold air advection increasing with height</a:t>
            </a:r>
            <a:endParaRPr sz="1100"/>
          </a:p>
        </p:txBody>
      </p:sp>
      <p:sp>
        <p:nvSpPr>
          <p:cNvPr id="648" name="Google Shape;648;p45"/>
          <p:cNvSpPr txBox="1"/>
          <p:nvPr/>
        </p:nvSpPr>
        <p:spPr>
          <a:xfrm>
            <a:off x="386278" y="2346356"/>
            <a:ext cx="3076500" cy="39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69" l="-1229" r="0" t="-237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49" name="Google Shape;649;p45"/>
          <p:cNvSpPr/>
          <p:nvPr/>
        </p:nvSpPr>
        <p:spPr>
          <a:xfrm>
            <a:off x="2151647" y="2323313"/>
            <a:ext cx="1311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45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7.6)</a:t>
            </a:r>
            <a:endParaRPr sz="1100"/>
          </a:p>
        </p:txBody>
      </p:sp>
      <p:sp>
        <p:nvSpPr>
          <p:cNvPr id="651" name="Google Shape;651;p45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652" name="Google Shape;652;p45"/>
          <p:cNvSpPr txBox="1"/>
          <p:nvPr/>
        </p:nvSpPr>
        <p:spPr>
          <a:xfrm>
            <a:off x="174073" y="1811875"/>
            <a:ext cx="4601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D: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combined with term B, this term represents differential temperature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8625"/>
            <a:ext cx="5586525" cy="38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46"/>
          <p:cNvSpPr txBox="1"/>
          <p:nvPr/>
        </p:nvSpPr>
        <p:spPr>
          <a:xfrm>
            <a:off x="2809025" y="78875"/>
            <a:ext cx="412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Differential Thermal Advection</a:t>
            </a:r>
            <a:endParaRPr b="1" sz="2100">
              <a:solidFill>
                <a:schemeClr val="dk1"/>
              </a:solidFill>
            </a:endParaRPr>
          </a:p>
        </p:txBody>
      </p:sp>
      <p:sp>
        <p:nvSpPr>
          <p:cNvPr id="659" name="Google Shape;659;p46"/>
          <p:cNvSpPr/>
          <p:nvPr/>
        </p:nvSpPr>
        <p:spPr>
          <a:xfrm>
            <a:off x="3145750" y="2376325"/>
            <a:ext cx="154200" cy="14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0" name="Google Shape;660;p46"/>
          <p:cNvPicPr preferRelativeResize="0"/>
          <p:nvPr/>
        </p:nvPicPr>
        <p:blipFill rotWithShape="1">
          <a:blip r:embed="rId4">
            <a:alphaModFix/>
          </a:blip>
          <a:srcRect b="0" l="0" r="49924" t="0"/>
          <a:stretch/>
        </p:blipFill>
        <p:spPr>
          <a:xfrm>
            <a:off x="5687566" y="586775"/>
            <a:ext cx="3456432" cy="45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47"/>
          <p:cNvGrpSpPr/>
          <p:nvPr/>
        </p:nvGrpSpPr>
        <p:grpSpPr>
          <a:xfrm>
            <a:off x="-33691" y="1038568"/>
            <a:ext cx="5792842" cy="3892240"/>
            <a:chOff x="2385625" y="1373975"/>
            <a:chExt cx="4870800" cy="3665700"/>
          </a:xfrm>
        </p:grpSpPr>
        <p:sp>
          <p:nvSpPr>
            <p:cNvPr id="666" name="Google Shape;666;p47"/>
            <p:cNvSpPr/>
            <p:nvPr/>
          </p:nvSpPr>
          <p:spPr>
            <a:xfrm>
              <a:off x="2385625" y="1373975"/>
              <a:ext cx="4870800" cy="3665700"/>
            </a:xfrm>
            <a:prstGeom prst="rect">
              <a:avLst/>
            </a:prstGeom>
            <a:solidFill>
              <a:srgbClr val="EBEBEB"/>
            </a:solidFill>
            <a:ln cap="flat" cmpd="sng" w="9525">
              <a:solidFill>
                <a:srgbClr val="363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67" name="Google Shape;667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7350" y="1386425"/>
              <a:ext cx="4851700" cy="3638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8" name="Google Shape;668;p47"/>
          <p:cNvSpPr/>
          <p:nvPr/>
        </p:nvSpPr>
        <p:spPr>
          <a:xfrm>
            <a:off x="3205800" y="2423850"/>
            <a:ext cx="154200" cy="14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9" name="Google Shape;669;p47"/>
          <p:cNvPicPr preferRelativeResize="0"/>
          <p:nvPr/>
        </p:nvPicPr>
        <p:blipFill rotWithShape="1">
          <a:blip r:embed="rId4">
            <a:alphaModFix/>
          </a:blip>
          <a:srcRect b="0" l="0" r="49924" t="0"/>
          <a:stretch/>
        </p:blipFill>
        <p:spPr>
          <a:xfrm>
            <a:off x="5816102" y="1279525"/>
            <a:ext cx="2720449" cy="35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7"/>
          <p:cNvPicPr preferRelativeResize="0"/>
          <p:nvPr/>
        </p:nvPicPr>
        <p:blipFill rotWithShape="1">
          <a:blip r:embed="rId5">
            <a:alphaModFix/>
          </a:blip>
          <a:srcRect b="0" l="0" r="49924" t="0"/>
          <a:stretch/>
        </p:blipFill>
        <p:spPr>
          <a:xfrm>
            <a:off x="5687566" y="586775"/>
            <a:ext cx="3456432" cy="45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7"/>
          <p:cNvSpPr txBox="1"/>
          <p:nvPr/>
        </p:nvSpPr>
        <p:spPr>
          <a:xfrm>
            <a:off x="7248975" y="2627388"/>
            <a:ext cx="116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Cooling aloft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2" name="Google Shape;672;p47"/>
          <p:cNvSpPr txBox="1"/>
          <p:nvPr/>
        </p:nvSpPr>
        <p:spPr>
          <a:xfrm>
            <a:off x="7710850" y="3124375"/>
            <a:ext cx="11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Warming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 low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73" name="Google Shape;673;p47"/>
          <p:cNvCxnSpPr/>
          <p:nvPr/>
        </p:nvCxnSpPr>
        <p:spPr>
          <a:xfrm flipH="1">
            <a:off x="7854025" y="3517450"/>
            <a:ext cx="265500" cy="17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4" name="Google Shape;674;p47"/>
          <p:cNvSpPr txBox="1"/>
          <p:nvPr/>
        </p:nvSpPr>
        <p:spPr>
          <a:xfrm>
            <a:off x="2809025" y="78875"/>
            <a:ext cx="412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Differential Thermal Advection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8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80" name="Google Shape;680;p48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81" name="Google Shape;681;p48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82" name="Google Shape;682;p48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83" name="Google Shape;683;p48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84" name="Google Shape;684;p48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85" name="Google Shape;685;p48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86" name="Google Shape;686;p48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87" name="Google Shape;687;p48"/>
          <p:cNvSpPr txBox="1"/>
          <p:nvPr/>
        </p:nvSpPr>
        <p:spPr>
          <a:xfrm>
            <a:off x="174081" y="1811866"/>
            <a:ext cx="343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E: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stretching effect on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48"/>
          <p:cNvSpPr/>
          <p:nvPr/>
        </p:nvSpPr>
        <p:spPr>
          <a:xfrm>
            <a:off x="5071534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9" name="Google Shape;689;p48"/>
          <p:cNvPicPr preferRelativeResize="0"/>
          <p:nvPr/>
        </p:nvPicPr>
        <p:blipFill rotWithShape="1">
          <a:blip r:embed="rId4">
            <a:alphaModFix/>
          </a:blip>
          <a:srcRect b="14342" l="0" r="0" t="14335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8"/>
          <p:cNvSpPr txBox="1"/>
          <p:nvPr/>
        </p:nvSpPr>
        <p:spPr>
          <a:xfrm>
            <a:off x="137869" y="2757575"/>
            <a:ext cx="3748200" cy="1621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69" l="-1009" r="0" t="-1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91" name="Google Shape;691;p48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7.7)</a:t>
            </a:r>
            <a:endParaRPr sz="1100"/>
          </a:p>
        </p:txBody>
      </p:sp>
      <p:sp>
        <p:nvSpPr>
          <p:cNvPr id="692" name="Google Shape;692;p48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693" name="Google Shape;693;p48"/>
          <p:cNvSpPr txBox="1"/>
          <p:nvPr/>
        </p:nvSpPr>
        <p:spPr>
          <a:xfrm>
            <a:off x="7104875" y="1871850"/>
            <a:ext cx="196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Stronger ascent = cools faster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94" name="Google Shape;694;p48"/>
          <p:cNvSpPr txBox="1"/>
          <p:nvPr/>
        </p:nvSpPr>
        <p:spPr>
          <a:xfrm>
            <a:off x="3717050" y="3326400"/>
            <a:ext cx="196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Weaker</a:t>
            </a:r>
            <a:r>
              <a:rPr lang="en">
                <a:solidFill>
                  <a:schemeClr val="dk2"/>
                </a:solidFill>
              </a:rPr>
              <a:t> ascent = cools slower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95" name="Google Shape;695;p48"/>
          <p:cNvCxnSpPr/>
          <p:nvPr/>
        </p:nvCxnSpPr>
        <p:spPr>
          <a:xfrm flipH="1" rot="10800000">
            <a:off x="5460900" y="3304175"/>
            <a:ext cx="984900" cy="30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6" name="Google Shape;696;p48"/>
          <p:cNvCxnSpPr/>
          <p:nvPr/>
        </p:nvCxnSpPr>
        <p:spPr>
          <a:xfrm flipH="1">
            <a:off x="6722275" y="2498500"/>
            <a:ext cx="9360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49"/>
          <p:cNvPicPr preferRelativeResize="0"/>
          <p:nvPr/>
        </p:nvPicPr>
        <p:blipFill rotWithShape="1">
          <a:blip r:embed="rId3">
            <a:alphaModFix/>
          </a:blip>
          <a:srcRect b="32499" l="109" r="50000" t="2502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9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3" name="Google Shape;70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9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49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06" name="Google Shape;706;p49"/>
          <p:cNvCxnSpPr>
            <a:stCxn id="705" idx="2"/>
          </p:cNvCxnSpPr>
          <p:nvPr/>
        </p:nvCxnSpPr>
        <p:spPr>
          <a:xfrm flipH="1">
            <a:off x="3524100" y="3261175"/>
            <a:ext cx="414900" cy="7134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7" name="Google Shape;707;p49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50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0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4" name="Google Shape;71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50" y="2057400"/>
            <a:ext cx="3665350" cy="274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0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0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17" name="Google Shape;717;p50"/>
          <p:cNvCxnSpPr>
            <a:stCxn id="716" idx="2"/>
          </p:cNvCxnSpPr>
          <p:nvPr/>
        </p:nvCxnSpPr>
        <p:spPr>
          <a:xfrm flipH="1">
            <a:off x="3515700" y="3261175"/>
            <a:ext cx="423300" cy="5922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8" name="Google Shape;718;p50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51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51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5" name="Google Shape;72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51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1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28" name="Google Shape;728;p51"/>
          <p:cNvCxnSpPr>
            <a:stCxn id="727" idx="2"/>
          </p:cNvCxnSpPr>
          <p:nvPr/>
        </p:nvCxnSpPr>
        <p:spPr>
          <a:xfrm flipH="1">
            <a:off x="3467100" y="3261175"/>
            <a:ext cx="471900" cy="4572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9" name="Google Shape;729;p51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2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735" name="Google Shape;735;p52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36" name="Google Shape;736;p52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737" name="Google Shape;737;p52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738" name="Google Shape;738;p52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739" name="Google Shape;739;p52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740" name="Google Shape;740;p52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741" name="Google Shape;741;p52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742" name="Google Shape;742;p52"/>
          <p:cNvSpPr txBox="1"/>
          <p:nvPr/>
        </p:nvSpPr>
        <p:spPr>
          <a:xfrm>
            <a:off x="174081" y="1811866"/>
            <a:ext cx="3432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F: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diabatic heating effect on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52"/>
          <p:cNvSpPr/>
          <p:nvPr/>
        </p:nvSpPr>
        <p:spPr>
          <a:xfrm>
            <a:off x="5985934" y="882888"/>
            <a:ext cx="666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4" name="Google Shape;744;p52"/>
          <p:cNvPicPr preferRelativeResize="0"/>
          <p:nvPr/>
        </p:nvPicPr>
        <p:blipFill rotWithShape="1">
          <a:blip r:embed="rId4">
            <a:alphaModFix/>
          </a:blip>
          <a:srcRect b="10546" l="0" r="0" t="14339"/>
          <a:stretch/>
        </p:blipFill>
        <p:spPr>
          <a:xfrm>
            <a:off x="3583799" y="1811867"/>
            <a:ext cx="5230001" cy="2946402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2"/>
          <p:cNvSpPr txBox="1"/>
          <p:nvPr/>
        </p:nvSpPr>
        <p:spPr>
          <a:xfrm>
            <a:off x="137869" y="2757575"/>
            <a:ext cx="3748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in response to a diabatic heating maximum at level z1, lapse rates increase above and decrease below level z1.</a:t>
            </a:r>
            <a:endParaRPr sz="1100"/>
          </a:p>
        </p:txBody>
      </p:sp>
      <p:sp>
        <p:nvSpPr>
          <p:cNvPr id="746" name="Google Shape;746;p52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7.8)</a:t>
            </a:r>
            <a:endParaRPr sz="1100"/>
          </a:p>
        </p:txBody>
      </p:sp>
      <p:sp>
        <p:nvSpPr>
          <p:cNvPr id="747" name="Google Shape;747;p52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3649300" y="-1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3921175" y="217325"/>
            <a:ext cx="3284800" cy="4262725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Google Shape;95;p17"/>
          <p:cNvSpPr/>
          <p:nvPr/>
        </p:nvSpPr>
        <p:spPr>
          <a:xfrm>
            <a:off x="5123650" y="208950"/>
            <a:ext cx="3594075" cy="42460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96" name="Google Shape;96;p17"/>
          <p:cNvSpPr/>
          <p:nvPr/>
        </p:nvSpPr>
        <p:spPr>
          <a:xfrm>
            <a:off x="5124775" y="275825"/>
            <a:ext cx="2089575" cy="4187525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" name="Google Shape;97;p17"/>
          <p:cNvSpPr/>
          <p:nvPr/>
        </p:nvSpPr>
        <p:spPr>
          <a:xfrm>
            <a:off x="3920050" y="217325"/>
            <a:ext cx="3301525" cy="4229300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98" name="Google Shape;98;p17"/>
          <p:cNvSpPr/>
          <p:nvPr/>
        </p:nvSpPr>
        <p:spPr>
          <a:xfrm>
            <a:off x="3844825" y="217325"/>
            <a:ext cx="3393475" cy="4287800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99" name="Google Shape;99;p17"/>
          <p:cNvSpPr txBox="1"/>
          <p:nvPr/>
        </p:nvSpPr>
        <p:spPr>
          <a:xfrm>
            <a:off x="6068150" y="84420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</a:rPr>
              <a:t>Absolutely Stable</a:t>
            </a:r>
            <a:endParaRPr sz="1800">
              <a:solidFill>
                <a:srgbClr val="00FFFF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3988875" y="361275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Absolutely Unstable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58800" y="651950"/>
            <a:ext cx="34905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other words, between the dry adiabatic lapse rate (9.8 C/km) and the moist adiabatic lapse rate.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Compare the CAPE profiles for these three environmental lapse rates. What are the implications for updraft acceleration?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(Recall: Wmax = sqrt(2*CAPE))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7100600" y="4362925"/>
            <a:ext cx="166800" cy="1422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7267400" y="4170850"/>
            <a:ext cx="76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LFC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4985911" y="309250"/>
            <a:ext cx="2227325" cy="4162450"/>
          </a:xfrm>
          <a:custGeom>
            <a:rect b="b" l="l" r="r" t="t"/>
            <a:pathLst>
              <a:path extrusionOk="0" h="166498" w="89093">
                <a:moveTo>
                  <a:pt x="89093" y="166498"/>
                </a:moveTo>
                <a:cubicBezTo>
                  <a:pt x="84190" y="161650"/>
                  <a:pt x="68810" y="146382"/>
                  <a:pt x="59672" y="137411"/>
                </a:cubicBezTo>
                <a:cubicBezTo>
                  <a:pt x="50534" y="128440"/>
                  <a:pt x="40950" y="119858"/>
                  <a:pt x="34263" y="112670"/>
                </a:cubicBezTo>
                <a:cubicBezTo>
                  <a:pt x="27576" y="105482"/>
                  <a:pt x="24010" y="99799"/>
                  <a:pt x="19552" y="94282"/>
                </a:cubicBezTo>
                <a:cubicBezTo>
                  <a:pt x="15094" y="88766"/>
                  <a:pt x="10692" y="83917"/>
                  <a:pt x="7516" y="79571"/>
                </a:cubicBezTo>
                <a:cubicBezTo>
                  <a:pt x="4340" y="75225"/>
                  <a:pt x="829" y="72160"/>
                  <a:pt x="495" y="68204"/>
                </a:cubicBezTo>
                <a:cubicBezTo>
                  <a:pt x="161" y="64248"/>
                  <a:pt x="-1622" y="67201"/>
                  <a:pt x="5510" y="55834"/>
                </a:cubicBezTo>
                <a:cubicBezTo>
                  <a:pt x="12643" y="44467"/>
                  <a:pt x="36993" y="9306"/>
                  <a:pt x="43290" y="0"/>
                </a:cubicBezTo>
              </a:path>
            </a:pathLst>
          </a:cu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Google Shape;105;p17"/>
          <p:cNvSpPr/>
          <p:nvPr/>
        </p:nvSpPr>
        <p:spPr>
          <a:xfrm>
            <a:off x="5401743" y="367775"/>
            <a:ext cx="1778050" cy="4053775"/>
          </a:xfrm>
          <a:custGeom>
            <a:rect b="b" l="l" r="r" t="t"/>
            <a:pathLst>
              <a:path extrusionOk="0" h="162151" w="71122">
                <a:moveTo>
                  <a:pt x="71122" y="162151"/>
                </a:moveTo>
                <a:cubicBezTo>
                  <a:pt x="67110" y="156412"/>
                  <a:pt x="55854" y="139528"/>
                  <a:pt x="47050" y="127715"/>
                </a:cubicBezTo>
                <a:cubicBezTo>
                  <a:pt x="38246" y="115902"/>
                  <a:pt x="25597" y="101859"/>
                  <a:pt x="18297" y="91272"/>
                </a:cubicBezTo>
                <a:cubicBezTo>
                  <a:pt x="10997" y="80685"/>
                  <a:pt x="6205" y="71269"/>
                  <a:pt x="3252" y="64192"/>
                </a:cubicBezTo>
                <a:cubicBezTo>
                  <a:pt x="299" y="57115"/>
                  <a:pt x="-704" y="54329"/>
                  <a:pt x="578" y="48812"/>
                </a:cubicBezTo>
                <a:cubicBezTo>
                  <a:pt x="1860" y="43296"/>
                  <a:pt x="6261" y="39228"/>
                  <a:pt x="10942" y="31093"/>
                </a:cubicBezTo>
                <a:cubicBezTo>
                  <a:pt x="15623" y="22958"/>
                  <a:pt x="25709" y="5182"/>
                  <a:pt x="28662" y="0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Google Shape;106;p17"/>
          <p:cNvSpPr/>
          <p:nvPr/>
        </p:nvSpPr>
        <p:spPr>
          <a:xfrm>
            <a:off x="5676353" y="409550"/>
            <a:ext cx="1511800" cy="4003650"/>
          </a:xfrm>
          <a:custGeom>
            <a:rect b="b" l="l" r="r" t="t"/>
            <a:pathLst>
              <a:path extrusionOk="0" h="160146" w="60472">
                <a:moveTo>
                  <a:pt x="60472" y="160146"/>
                </a:moveTo>
                <a:cubicBezTo>
                  <a:pt x="58800" y="155354"/>
                  <a:pt x="55401" y="143262"/>
                  <a:pt x="50442" y="131393"/>
                </a:cubicBezTo>
                <a:cubicBezTo>
                  <a:pt x="45483" y="119524"/>
                  <a:pt x="37849" y="102418"/>
                  <a:pt x="30717" y="88933"/>
                </a:cubicBezTo>
                <a:cubicBezTo>
                  <a:pt x="23585" y="75448"/>
                  <a:pt x="12663" y="59401"/>
                  <a:pt x="7648" y="50485"/>
                </a:cubicBezTo>
                <a:cubicBezTo>
                  <a:pt x="2633" y="41570"/>
                  <a:pt x="-1379" y="43854"/>
                  <a:pt x="627" y="35440"/>
                </a:cubicBezTo>
                <a:cubicBezTo>
                  <a:pt x="2633" y="27026"/>
                  <a:pt x="16508" y="5907"/>
                  <a:pt x="1968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Google Shape;107;p17"/>
          <p:cNvSpPr/>
          <p:nvPr/>
        </p:nvSpPr>
        <p:spPr>
          <a:xfrm>
            <a:off x="5157075" y="334325"/>
            <a:ext cx="2064500" cy="4053800"/>
          </a:xfrm>
          <a:custGeom>
            <a:rect b="b" l="l" r="r" t="t"/>
            <a:pathLst>
              <a:path extrusionOk="0" h="162152" w="82580">
                <a:moveTo>
                  <a:pt x="82580" y="162152"/>
                </a:moveTo>
                <a:cubicBezTo>
                  <a:pt x="81800" y="158809"/>
                  <a:pt x="80798" y="151676"/>
                  <a:pt x="77900" y="142092"/>
                </a:cubicBezTo>
                <a:cubicBezTo>
                  <a:pt x="75003" y="132508"/>
                  <a:pt x="69764" y="115512"/>
                  <a:pt x="65195" y="104646"/>
                </a:cubicBezTo>
                <a:cubicBezTo>
                  <a:pt x="60626" y="93780"/>
                  <a:pt x="56057" y="86314"/>
                  <a:pt x="50485" y="76897"/>
                </a:cubicBezTo>
                <a:cubicBezTo>
                  <a:pt x="44913" y="67480"/>
                  <a:pt x="37056" y="56001"/>
                  <a:pt x="31762" y="48144"/>
                </a:cubicBezTo>
                <a:cubicBezTo>
                  <a:pt x="26468" y="40287"/>
                  <a:pt x="24017" y="37780"/>
                  <a:pt x="18723" y="29756"/>
                </a:cubicBezTo>
                <a:cubicBezTo>
                  <a:pt x="13429" y="21732"/>
                  <a:pt x="3121" y="4959"/>
                  <a:pt x="0" y="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950" y="16550"/>
            <a:ext cx="9197399" cy="49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3"/>
          <p:cNvSpPr/>
          <p:nvPr/>
        </p:nvSpPr>
        <p:spPr>
          <a:xfrm>
            <a:off x="-45950" y="0"/>
            <a:ext cx="9197400" cy="4977900"/>
          </a:xfrm>
          <a:prstGeom prst="rect">
            <a:avLst/>
          </a:prstGeom>
          <a:solidFill>
            <a:srgbClr val="EEEEEE">
              <a:alpha val="841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53"/>
          <p:cNvSpPr/>
          <p:nvPr/>
        </p:nvSpPr>
        <p:spPr>
          <a:xfrm>
            <a:off x="7444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5" name="Google Shape;755;p53"/>
          <p:cNvSpPr/>
          <p:nvPr/>
        </p:nvSpPr>
        <p:spPr>
          <a:xfrm>
            <a:off x="3324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6" name="Google Shape;756;p53"/>
          <p:cNvSpPr/>
          <p:nvPr/>
        </p:nvSpPr>
        <p:spPr>
          <a:xfrm>
            <a:off x="3297401" y="1892200"/>
            <a:ext cx="1006344" cy="16950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3453330" y="1056800"/>
            <a:ext cx="1573925" cy="3874500"/>
          </a:xfrm>
          <a:custGeom>
            <a:rect b="b" l="l" r="r" t="t"/>
            <a:pathLst>
              <a:path extrusionOk="0" h="154980" w="62957">
                <a:moveTo>
                  <a:pt x="62957" y="154980"/>
                </a:moveTo>
                <a:cubicBezTo>
                  <a:pt x="59153" y="150775"/>
                  <a:pt x="46789" y="137710"/>
                  <a:pt x="40131" y="129751"/>
                </a:cubicBezTo>
                <a:cubicBezTo>
                  <a:pt x="33473" y="121792"/>
                  <a:pt x="27242" y="114771"/>
                  <a:pt x="23011" y="107225"/>
                </a:cubicBezTo>
                <a:cubicBezTo>
                  <a:pt x="18780" y="99679"/>
                  <a:pt x="17274" y="92172"/>
                  <a:pt x="14745" y="84476"/>
                </a:cubicBezTo>
                <a:cubicBezTo>
                  <a:pt x="12216" y="76780"/>
                  <a:pt x="10014" y="68721"/>
                  <a:pt x="7837" y="61049"/>
                </a:cubicBezTo>
                <a:cubicBezTo>
                  <a:pt x="5661" y="53377"/>
                  <a:pt x="-3796" y="48619"/>
                  <a:pt x="1686" y="38444"/>
                </a:cubicBezTo>
                <a:cubicBezTo>
                  <a:pt x="7168" y="28269"/>
                  <a:pt x="34224" y="6407"/>
                  <a:pt x="40731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8" name="Google Shape;758;p53"/>
          <p:cNvSpPr/>
          <p:nvPr/>
        </p:nvSpPr>
        <p:spPr>
          <a:xfrm>
            <a:off x="3036595" y="1079325"/>
            <a:ext cx="812650" cy="3904550"/>
          </a:xfrm>
          <a:custGeom>
            <a:rect b="b" l="l" r="r" t="t"/>
            <a:pathLst>
              <a:path extrusionOk="0" h="156182" w="32506">
                <a:moveTo>
                  <a:pt x="1535" y="156182"/>
                </a:moveTo>
                <a:cubicBezTo>
                  <a:pt x="3988" y="152378"/>
                  <a:pt x="11897" y="140363"/>
                  <a:pt x="16252" y="133355"/>
                </a:cubicBezTo>
                <a:cubicBezTo>
                  <a:pt x="20607" y="126347"/>
                  <a:pt x="24963" y="118688"/>
                  <a:pt x="27666" y="114133"/>
                </a:cubicBezTo>
                <a:cubicBezTo>
                  <a:pt x="30369" y="109578"/>
                  <a:pt x="32147" y="110215"/>
                  <a:pt x="32471" y="106023"/>
                </a:cubicBezTo>
                <a:cubicBezTo>
                  <a:pt x="32795" y="101831"/>
                  <a:pt x="30789" y="94024"/>
                  <a:pt x="29612" y="88981"/>
                </a:cubicBezTo>
                <a:cubicBezTo>
                  <a:pt x="28435" y="83938"/>
                  <a:pt x="26759" y="80421"/>
                  <a:pt x="25407" y="75766"/>
                </a:cubicBezTo>
                <a:cubicBezTo>
                  <a:pt x="24056" y="71111"/>
                  <a:pt x="23555" y="65554"/>
                  <a:pt x="21503" y="61049"/>
                </a:cubicBezTo>
                <a:cubicBezTo>
                  <a:pt x="19451" y="56544"/>
                  <a:pt x="16671" y="53302"/>
                  <a:pt x="13093" y="48734"/>
                </a:cubicBezTo>
                <a:cubicBezTo>
                  <a:pt x="9515" y="44166"/>
                  <a:pt x="658" y="41761"/>
                  <a:pt x="33" y="33639"/>
                </a:cubicBezTo>
                <a:cubicBezTo>
                  <a:pt x="-592" y="25517"/>
                  <a:pt x="7792" y="5607"/>
                  <a:pt x="9344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9" name="Google Shape;759;p53"/>
          <p:cNvSpPr/>
          <p:nvPr/>
        </p:nvSpPr>
        <p:spPr>
          <a:xfrm>
            <a:off x="8710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760" name="Google Shape;760;p53"/>
          <p:cNvSpPr/>
          <p:nvPr/>
        </p:nvSpPr>
        <p:spPr>
          <a:xfrm>
            <a:off x="35380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761" name="Google Shape;761;p53"/>
          <p:cNvSpPr/>
          <p:nvPr/>
        </p:nvSpPr>
        <p:spPr>
          <a:xfrm rot="-4175208">
            <a:off x="3710068" y="3716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53"/>
          <p:cNvSpPr/>
          <p:nvPr/>
        </p:nvSpPr>
        <p:spPr>
          <a:xfrm rot="-4175208">
            <a:off x="3938668" y="3640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53"/>
          <p:cNvSpPr/>
          <p:nvPr/>
        </p:nvSpPr>
        <p:spPr>
          <a:xfrm rot="-4175208">
            <a:off x="3938668" y="3869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53"/>
          <p:cNvSpPr/>
          <p:nvPr/>
        </p:nvSpPr>
        <p:spPr>
          <a:xfrm rot="-4175208">
            <a:off x="3786268" y="3945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53"/>
          <p:cNvSpPr/>
          <p:nvPr/>
        </p:nvSpPr>
        <p:spPr>
          <a:xfrm rot="-4175208">
            <a:off x="3710068" y="4250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53"/>
          <p:cNvSpPr/>
          <p:nvPr/>
        </p:nvSpPr>
        <p:spPr>
          <a:xfrm rot="-4175208">
            <a:off x="3938668" y="4174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53"/>
          <p:cNvSpPr/>
          <p:nvPr/>
        </p:nvSpPr>
        <p:spPr>
          <a:xfrm rot="-4175208">
            <a:off x="3938668" y="4402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53"/>
          <p:cNvSpPr/>
          <p:nvPr/>
        </p:nvSpPr>
        <p:spPr>
          <a:xfrm rot="-4175208">
            <a:off x="3786268" y="4478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53"/>
          <p:cNvSpPr/>
          <p:nvPr/>
        </p:nvSpPr>
        <p:spPr>
          <a:xfrm rot="-4175208">
            <a:off x="4014868" y="3488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53"/>
          <p:cNvSpPr/>
          <p:nvPr/>
        </p:nvSpPr>
        <p:spPr>
          <a:xfrm rot="-4175208">
            <a:off x="4243468" y="3412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53"/>
          <p:cNvSpPr/>
          <p:nvPr/>
        </p:nvSpPr>
        <p:spPr>
          <a:xfrm rot="-4175208">
            <a:off x="4243468" y="3640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53"/>
          <p:cNvSpPr/>
          <p:nvPr/>
        </p:nvSpPr>
        <p:spPr>
          <a:xfrm rot="-4175208">
            <a:off x="4091068" y="4021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53"/>
          <p:cNvSpPr/>
          <p:nvPr/>
        </p:nvSpPr>
        <p:spPr>
          <a:xfrm rot="-4175208">
            <a:off x="4319668" y="3945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53"/>
          <p:cNvSpPr/>
          <p:nvPr/>
        </p:nvSpPr>
        <p:spPr>
          <a:xfrm rot="-4175208">
            <a:off x="4319668" y="4174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53"/>
          <p:cNvSpPr/>
          <p:nvPr/>
        </p:nvSpPr>
        <p:spPr>
          <a:xfrm rot="-4175208">
            <a:off x="4167268" y="4250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53"/>
          <p:cNvSpPr/>
          <p:nvPr/>
        </p:nvSpPr>
        <p:spPr>
          <a:xfrm rot="-4175208">
            <a:off x="4091068" y="3716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53"/>
          <p:cNvSpPr/>
          <p:nvPr/>
        </p:nvSpPr>
        <p:spPr>
          <a:xfrm rot="-4175208">
            <a:off x="4091068" y="4555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53"/>
          <p:cNvSpPr/>
          <p:nvPr/>
        </p:nvSpPr>
        <p:spPr>
          <a:xfrm rot="-4175208">
            <a:off x="4319668" y="4478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53"/>
          <p:cNvSpPr/>
          <p:nvPr/>
        </p:nvSpPr>
        <p:spPr>
          <a:xfrm rot="-4175208">
            <a:off x="4319668" y="4707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53"/>
          <p:cNvSpPr/>
          <p:nvPr/>
        </p:nvSpPr>
        <p:spPr>
          <a:xfrm rot="-4175208">
            <a:off x="3938668" y="4707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53"/>
          <p:cNvSpPr/>
          <p:nvPr/>
        </p:nvSpPr>
        <p:spPr>
          <a:xfrm>
            <a:off x="6946793" y="1056800"/>
            <a:ext cx="1004975" cy="3891475"/>
          </a:xfrm>
          <a:custGeom>
            <a:rect b="b" l="l" r="r" t="t"/>
            <a:pathLst>
              <a:path extrusionOk="0" h="155659" w="40199">
                <a:moveTo>
                  <a:pt x="40199" y="155659"/>
                </a:moveTo>
                <a:cubicBezTo>
                  <a:pt x="37696" y="151805"/>
                  <a:pt x="28985" y="140604"/>
                  <a:pt x="25182" y="132532"/>
                </a:cubicBezTo>
                <a:cubicBezTo>
                  <a:pt x="21380" y="124460"/>
                  <a:pt x="19687" y="115184"/>
                  <a:pt x="17384" y="107225"/>
                </a:cubicBezTo>
                <a:cubicBezTo>
                  <a:pt x="15081" y="99266"/>
                  <a:pt x="13369" y="92472"/>
                  <a:pt x="11365" y="84776"/>
                </a:cubicBezTo>
                <a:cubicBezTo>
                  <a:pt x="9361" y="77080"/>
                  <a:pt x="6960" y="68458"/>
                  <a:pt x="5358" y="61049"/>
                </a:cubicBezTo>
                <a:cubicBezTo>
                  <a:pt x="3756" y="53640"/>
                  <a:pt x="-3204" y="50499"/>
                  <a:pt x="1754" y="40324"/>
                </a:cubicBezTo>
                <a:cubicBezTo>
                  <a:pt x="6712" y="30149"/>
                  <a:pt x="29546" y="6721"/>
                  <a:pt x="35104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2" name="Google Shape;782;p53"/>
          <p:cNvSpPr/>
          <p:nvPr/>
        </p:nvSpPr>
        <p:spPr>
          <a:xfrm>
            <a:off x="6387047" y="1079325"/>
            <a:ext cx="939075" cy="3898975"/>
          </a:xfrm>
          <a:custGeom>
            <a:rect b="b" l="l" r="r" t="t"/>
            <a:pathLst>
              <a:path extrusionOk="0" h="155959" w="37563">
                <a:moveTo>
                  <a:pt x="23243" y="155959"/>
                </a:moveTo>
                <a:cubicBezTo>
                  <a:pt x="24745" y="153306"/>
                  <a:pt x="29901" y="145097"/>
                  <a:pt x="32254" y="140041"/>
                </a:cubicBezTo>
                <a:cubicBezTo>
                  <a:pt x="34607" y="134985"/>
                  <a:pt x="36709" y="130880"/>
                  <a:pt x="37360" y="125624"/>
                </a:cubicBezTo>
                <a:cubicBezTo>
                  <a:pt x="38011" y="120368"/>
                  <a:pt x="36959" y="114461"/>
                  <a:pt x="36158" y="108504"/>
                </a:cubicBezTo>
                <a:cubicBezTo>
                  <a:pt x="35357" y="102547"/>
                  <a:pt x="33755" y="95338"/>
                  <a:pt x="32554" y="89882"/>
                </a:cubicBezTo>
                <a:cubicBezTo>
                  <a:pt x="31353" y="84426"/>
                  <a:pt x="30402" y="80872"/>
                  <a:pt x="28950" y="75766"/>
                </a:cubicBezTo>
                <a:cubicBezTo>
                  <a:pt x="27498" y="70660"/>
                  <a:pt x="25796" y="63851"/>
                  <a:pt x="23844" y="59246"/>
                </a:cubicBezTo>
                <a:cubicBezTo>
                  <a:pt x="21892" y="54641"/>
                  <a:pt x="21189" y="52402"/>
                  <a:pt x="17236" y="48134"/>
                </a:cubicBezTo>
                <a:cubicBezTo>
                  <a:pt x="13283" y="43866"/>
                  <a:pt x="1427" y="41661"/>
                  <a:pt x="127" y="33639"/>
                </a:cubicBezTo>
                <a:cubicBezTo>
                  <a:pt x="-1173" y="25617"/>
                  <a:pt x="7886" y="5607"/>
                  <a:pt x="9438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3" name="Google Shape;783;p53"/>
          <p:cNvSpPr/>
          <p:nvPr/>
        </p:nvSpPr>
        <p:spPr>
          <a:xfrm>
            <a:off x="68908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784" name="Google Shape;784;p53"/>
          <p:cNvSpPr txBox="1"/>
          <p:nvPr/>
        </p:nvSpPr>
        <p:spPr>
          <a:xfrm>
            <a:off x="255300" y="473050"/>
            <a:ext cx="19674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Initial Profile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85" name="Google Shape;785;p53"/>
          <p:cNvSpPr txBox="1"/>
          <p:nvPr/>
        </p:nvSpPr>
        <p:spPr>
          <a:xfrm>
            <a:off x="2953175" y="473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Convection Occurs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86" name="Google Shape;786;p53"/>
          <p:cNvSpPr txBox="1"/>
          <p:nvPr/>
        </p:nvSpPr>
        <p:spPr>
          <a:xfrm>
            <a:off x="4389488" y="2230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Latent heat release warms temperatures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87" name="Google Shape;787;p53"/>
          <p:cNvSpPr txBox="1"/>
          <p:nvPr/>
        </p:nvSpPr>
        <p:spPr>
          <a:xfrm>
            <a:off x="4744638" y="384560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Evaporative cooling lowers temperatures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88" name="Google Shape;788;p53"/>
          <p:cNvSpPr/>
          <p:nvPr/>
        </p:nvSpPr>
        <p:spPr>
          <a:xfrm>
            <a:off x="15025" y="4970800"/>
            <a:ext cx="9144000" cy="144900"/>
          </a:xfrm>
          <a:prstGeom prst="rect">
            <a:avLst/>
          </a:prstGeom>
          <a:solidFill>
            <a:srgbClr val="CF71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53"/>
          <p:cNvSpPr txBox="1"/>
          <p:nvPr/>
        </p:nvSpPr>
        <p:spPr>
          <a:xfrm>
            <a:off x="6292900" y="473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Final Profile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90" name="Google Shape;790;p53"/>
          <p:cNvSpPr/>
          <p:nvPr/>
        </p:nvSpPr>
        <p:spPr>
          <a:xfrm>
            <a:off x="29994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791" name="Google Shape;791;p53"/>
          <p:cNvSpPr/>
          <p:nvPr/>
        </p:nvSpPr>
        <p:spPr>
          <a:xfrm>
            <a:off x="63522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792" name="Google Shape;792;p53"/>
          <p:cNvSpPr/>
          <p:nvPr/>
        </p:nvSpPr>
        <p:spPr>
          <a:xfrm>
            <a:off x="34114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793" name="Google Shape;793;p53"/>
          <p:cNvSpPr/>
          <p:nvPr/>
        </p:nvSpPr>
        <p:spPr>
          <a:xfrm>
            <a:off x="67642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4"/>
          <p:cNvSpPr/>
          <p:nvPr/>
        </p:nvSpPr>
        <p:spPr>
          <a:xfrm>
            <a:off x="3853325" y="4355525"/>
            <a:ext cx="519480" cy="47628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54"/>
          <p:cNvSpPr/>
          <p:nvPr/>
        </p:nvSpPr>
        <p:spPr>
          <a:xfrm>
            <a:off x="1729570" y="259775"/>
            <a:ext cx="1933225" cy="4684575"/>
          </a:xfrm>
          <a:custGeom>
            <a:rect b="b" l="l" r="r" t="t"/>
            <a:pathLst>
              <a:path extrusionOk="0" h="187383" w="77329">
                <a:moveTo>
                  <a:pt x="77329" y="187383"/>
                </a:moveTo>
                <a:cubicBezTo>
                  <a:pt x="76117" y="186690"/>
                  <a:pt x="71960" y="184958"/>
                  <a:pt x="70055" y="183226"/>
                </a:cubicBezTo>
                <a:cubicBezTo>
                  <a:pt x="68150" y="181494"/>
                  <a:pt x="66996" y="178724"/>
                  <a:pt x="65899" y="176992"/>
                </a:cubicBezTo>
                <a:cubicBezTo>
                  <a:pt x="64802" y="175260"/>
                  <a:pt x="62320" y="173586"/>
                  <a:pt x="63474" y="172835"/>
                </a:cubicBezTo>
                <a:cubicBezTo>
                  <a:pt x="64629" y="172085"/>
                  <a:pt x="71267" y="173239"/>
                  <a:pt x="72826" y="172489"/>
                </a:cubicBezTo>
                <a:cubicBezTo>
                  <a:pt x="74385" y="171739"/>
                  <a:pt x="77271" y="173702"/>
                  <a:pt x="72826" y="168333"/>
                </a:cubicBezTo>
                <a:cubicBezTo>
                  <a:pt x="68381" y="162964"/>
                  <a:pt x="53949" y="150149"/>
                  <a:pt x="46156" y="140277"/>
                </a:cubicBezTo>
                <a:cubicBezTo>
                  <a:pt x="38363" y="130406"/>
                  <a:pt x="32879" y="121054"/>
                  <a:pt x="26067" y="109104"/>
                </a:cubicBezTo>
                <a:cubicBezTo>
                  <a:pt x="19255" y="97155"/>
                  <a:pt x="9326" y="77585"/>
                  <a:pt x="5285" y="68580"/>
                </a:cubicBezTo>
                <a:cubicBezTo>
                  <a:pt x="1244" y="59575"/>
                  <a:pt x="-2219" y="66502"/>
                  <a:pt x="1822" y="55072"/>
                </a:cubicBezTo>
                <a:cubicBezTo>
                  <a:pt x="5863" y="43642"/>
                  <a:pt x="24913" y="9179"/>
                  <a:pt x="29531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1" name="Google Shape;801;p54"/>
          <p:cNvSpPr/>
          <p:nvPr/>
        </p:nvSpPr>
        <p:spPr>
          <a:xfrm>
            <a:off x="893598" y="337700"/>
            <a:ext cx="2535400" cy="4606650"/>
          </a:xfrm>
          <a:custGeom>
            <a:rect b="b" l="l" r="r" t="t"/>
            <a:pathLst>
              <a:path extrusionOk="0" h="184266" w="101416">
                <a:moveTo>
                  <a:pt x="101416" y="184266"/>
                </a:moveTo>
                <a:cubicBezTo>
                  <a:pt x="100897" y="183400"/>
                  <a:pt x="99511" y="181437"/>
                  <a:pt x="98299" y="179070"/>
                </a:cubicBezTo>
                <a:cubicBezTo>
                  <a:pt x="97087" y="176703"/>
                  <a:pt x="96855" y="171797"/>
                  <a:pt x="94142" y="170065"/>
                </a:cubicBezTo>
                <a:cubicBezTo>
                  <a:pt x="91429" y="168333"/>
                  <a:pt x="85310" y="169314"/>
                  <a:pt x="82020" y="168679"/>
                </a:cubicBezTo>
                <a:cubicBezTo>
                  <a:pt x="78730" y="168044"/>
                  <a:pt x="76767" y="167929"/>
                  <a:pt x="74400" y="166255"/>
                </a:cubicBezTo>
                <a:cubicBezTo>
                  <a:pt x="72033" y="164581"/>
                  <a:pt x="69897" y="161348"/>
                  <a:pt x="67819" y="158635"/>
                </a:cubicBezTo>
                <a:cubicBezTo>
                  <a:pt x="65741" y="155922"/>
                  <a:pt x="63086" y="153728"/>
                  <a:pt x="61931" y="149976"/>
                </a:cubicBezTo>
                <a:cubicBezTo>
                  <a:pt x="60776" y="146224"/>
                  <a:pt x="62681" y="139469"/>
                  <a:pt x="60891" y="136121"/>
                </a:cubicBezTo>
                <a:cubicBezTo>
                  <a:pt x="59101" y="132773"/>
                  <a:pt x="57139" y="136410"/>
                  <a:pt x="51193" y="129887"/>
                </a:cubicBezTo>
                <a:cubicBezTo>
                  <a:pt x="45247" y="123364"/>
                  <a:pt x="33471" y="106334"/>
                  <a:pt x="25216" y="96982"/>
                </a:cubicBezTo>
                <a:cubicBezTo>
                  <a:pt x="16961" y="87630"/>
                  <a:pt x="4896" y="81338"/>
                  <a:pt x="1663" y="73776"/>
                </a:cubicBezTo>
                <a:cubicBezTo>
                  <a:pt x="-1570" y="66214"/>
                  <a:pt x="394" y="63904"/>
                  <a:pt x="5820" y="51608"/>
                </a:cubicBezTo>
                <a:cubicBezTo>
                  <a:pt x="11246" y="39312"/>
                  <a:pt x="29488" y="8601"/>
                  <a:pt x="34221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802" name="Google Shape;802;p54"/>
          <p:cNvCxnSpPr>
            <a:stCxn id="799" idx="3"/>
          </p:cNvCxnSpPr>
          <p:nvPr/>
        </p:nvCxnSpPr>
        <p:spPr>
          <a:xfrm flipH="1" rot="10800000">
            <a:off x="4113065" y="3991857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3" name="Google Shape;803;p54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04" name="Google Shape;804;p54"/>
          <p:cNvSpPr txBox="1"/>
          <p:nvPr>
            <p:ph type="title"/>
          </p:nvPr>
        </p:nvSpPr>
        <p:spPr>
          <a:xfrm>
            <a:off x="2591179" y="2597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05" name="Google Shape;805;p54"/>
          <p:cNvSpPr txBox="1"/>
          <p:nvPr/>
        </p:nvSpPr>
        <p:spPr>
          <a:xfrm>
            <a:off x="4647075" y="3549450"/>
            <a:ext cx="327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ascent supports an initial, isolated updraft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6" name="Google Shape;806;p54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54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54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54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54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4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5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18" name="Google Shape;818;p55"/>
          <p:cNvSpPr/>
          <p:nvPr/>
        </p:nvSpPr>
        <p:spPr>
          <a:xfrm>
            <a:off x="3792675" y="4095750"/>
            <a:ext cx="181872" cy="658152"/>
          </a:xfrm>
          <a:prstGeom prst="cloud">
            <a:avLst/>
          </a:prstGeom>
          <a:solidFill>
            <a:srgbClr val="EBEBEB">
              <a:alpha val="91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5"/>
          <p:cNvSpPr/>
          <p:nvPr/>
        </p:nvSpPr>
        <p:spPr>
          <a:xfrm>
            <a:off x="1729570" y="259775"/>
            <a:ext cx="1933225" cy="4684575"/>
          </a:xfrm>
          <a:custGeom>
            <a:rect b="b" l="l" r="r" t="t"/>
            <a:pathLst>
              <a:path extrusionOk="0" h="187383" w="77329">
                <a:moveTo>
                  <a:pt x="77329" y="187383"/>
                </a:moveTo>
                <a:cubicBezTo>
                  <a:pt x="76117" y="186690"/>
                  <a:pt x="71960" y="184958"/>
                  <a:pt x="70055" y="183226"/>
                </a:cubicBezTo>
                <a:cubicBezTo>
                  <a:pt x="68150" y="181494"/>
                  <a:pt x="66996" y="178724"/>
                  <a:pt x="65899" y="176992"/>
                </a:cubicBezTo>
                <a:cubicBezTo>
                  <a:pt x="64802" y="175260"/>
                  <a:pt x="62320" y="173586"/>
                  <a:pt x="63474" y="172835"/>
                </a:cubicBezTo>
                <a:cubicBezTo>
                  <a:pt x="64629" y="172085"/>
                  <a:pt x="71267" y="173239"/>
                  <a:pt x="72826" y="172489"/>
                </a:cubicBezTo>
                <a:cubicBezTo>
                  <a:pt x="74385" y="171739"/>
                  <a:pt x="77271" y="173702"/>
                  <a:pt x="72826" y="168333"/>
                </a:cubicBezTo>
                <a:cubicBezTo>
                  <a:pt x="68381" y="162964"/>
                  <a:pt x="53949" y="150149"/>
                  <a:pt x="46156" y="140277"/>
                </a:cubicBezTo>
                <a:cubicBezTo>
                  <a:pt x="38363" y="130406"/>
                  <a:pt x="32879" y="121054"/>
                  <a:pt x="26067" y="109104"/>
                </a:cubicBezTo>
                <a:cubicBezTo>
                  <a:pt x="19255" y="97155"/>
                  <a:pt x="9326" y="77585"/>
                  <a:pt x="5285" y="68580"/>
                </a:cubicBezTo>
                <a:cubicBezTo>
                  <a:pt x="1244" y="59575"/>
                  <a:pt x="-2219" y="66502"/>
                  <a:pt x="1822" y="55072"/>
                </a:cubicBezTo>
                <a:cubicBezTo>
                  <a:pt x="5863" y="43642"/>
                  <a:pt x="24913" y="9179"/>
                  <a:pt x="29531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0" name="Google Shape;820;p55"/>
          <p:cNvSpPr/>
          <p:nvPr/>
        </p:nvSpPr>
        <p:spPr>
          <a:xfrm>
            <a:off x="893598" y="337700"/>
            <a:ext cx="2535400" cy="4606650"/>
          </a:xfrm>
          <a:custGeom>
            <a:rect b="b" l="l" r="r" t="t"/>
            <a:pathLst>
              <a:path extrusionOk="0" h="184266" w="101416">
                <a:moveTo>
                  <a:pt x="101416" y="184266"/>
                </a:moveTo>
                <a:cubicBezTo>
                  <a:pt x="100897" y="183400"/>
                  <a:pt x="99511" y="181437"/>
                  <a:pt x="98299" y="179070"/>
                </a:cubicBezTo>
                <a:cubicBezTo>
                  <a:pt x="97087" y="176703"/>
                  <a:pt x="96855" y="171797"/>
                  <a:pt x="94142" y="170065"/>
                </a:cubicBezTo>
                <a:cubicBezTo>
                  <a:pt x="91429" y="168333"/>
                  <a:pt x="85310" y="169314"/>
                  <a:pt x="82020" y="168679"/>
                </a:cubicBezTo>
                <a:cubicBezTo>
                  <a:pt x="78730" y="168044"/>
                  <a:pt x="76767" y="167929"/>
                  <a:pt x="74400" y="166255"/>
                </a:cubicBezTo>
                <a:cubicBezTo>
                  <a:pt x="72033" y="164581"/>
                  <a:pt x="69897" y="161348"/>
                  <a:pt x="67819" y="158635"/>
                </a:cubicBezTo>
                <a:cubicBezTo>
                  <a:pt x="65741" y="155922"/>
                  <a:pt x="63086" y="153728"/>
                  <a:pt x="61931" y="149976"/>
                </a:cubicBezTo>
                <a:cubicBezTo>
                  <a:pt x="60776" y="146224"/>
                  <a:pt x="62681" y="139469"/>
                  <a:pt x="60891" y="136121"/>
                </a:cubicBezTo>
                <a:cubicBezTo>
                  <a:pt x="59101" y="132773"/>
                  <a:pt x="57139" y="136410"/>
                  <a:pt x="51193" y="129887"/>
                </a:cubicBezTo>
                <a:cubicBezTo>
                  <a:pt x="45247" y="123364"/>
                  <a:pt x="33471" y="106334"/>
                  <a:pt x="25216" y="96982"/>
                </a:cubicBezTo>
                <a:cubicBezTo>
                  <a:pt x="16961" y="87630"/>
                  <a:pt x="4896" y="81338"/>
                  <a:pt x="1663" y="73776"/>
                </a:cubicBezTo>
                <a:cubicBezTo>
                  <a:pt x="-1570" y="66214"/>
                  <a:pt x="394" y="63904"/>
                  <a:pt x="5820" y="51608"/>
                </a:cubicBezTo>
                <a:cubicBezTo>
                  <a:pt x="11246" y="39312"/>
                  <a:pt x="29488" y="8601"/>
                  <a:pt x="34221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1" name="Google Shape;821;p55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22" name="Google Shape;822;p55"/>
          <p:cNvSpPr txBox="1"/>
          <p:nvPr/>
        </p:nvSpPr>
        <p:spPr>
          <a:xfrm>
            <a:off x="4808375" y="1671200"/>
            <a:ext cx="3273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air entrainment near the capping inversion erodes the updraft.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Updraft may reach LFC, but residual updraft/pressure perturbation is too weak to support further development (turkey tower).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Convective initiation has failed.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3" name="Google Shape;823;p55"/>
          <p:cNvSpPr/>
          <p:nvPr/>
        </p:nvSpPr>
        <p:spPr>
          <a:xfrm rot="5400000">
            <a:off x="4116095" y="4346124"/>
            <a:ext cx="37232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24" name="Google Shape;824;p55"/>
          <p:cNvSpPr/>
          <p:nvPr/>
        </p:nvSpPr>
        <p:spPr>
          <a:xfrm rot="-5400000">
            <a:off x="3936879" y="4346141"/>
            <a:ext cx="37232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25" name="Google Shape;825;p55"/>
          <p:cNvSpPr/>
          <p:nvPr/>
        </p:nvSpPr>
        <p:spPr>
          <a:xfrm flipH="1" rot="5400000">
            <a:off x="3408915" y="4333422"/>
            <a:ext cx="41508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26" name="Google Shape;826;p55"/>
          <p:cNvSpPr/>
          <p:nvPr/>
        </p:nvSpPr>
        <p:spPr>
          <a:xfrm flipH="1" rot="-5400000">
            <a:off x="3229699" y="4333383"/>
            <a:ext cx="41508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27" name="Google Shape;827;p55"/>
          <p:cNvSpPr/>
          <p:nvPr/>
        </p:nvSpPr>
        <p:spPr>
          <a:xfrm>
            <a:off x="3719063" y="3080925"/>
            <a:ext cx="329076" cy="658152"/>
          </a:xfrm>
          <a:prstGeom prst="cloud">
            <a:avLst/>
          </a:prstGeom>
          <a:solidFill>
            <a:srgbClr val="EBEBEB">
              <a:alpha val="47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8" name="Google Shape;828;p55"/>
          <p:cNvCxnSpPr/>
          <p:nvPr/>
        </p:nvCxnSpPr>
        <p:spPr>
          <a:xfrm flipH="1" rot="10800000">
            <a:off x="3879253" y="38152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9" name="Google Shape;829;p55"/>
          <p:cNvSpPr/>
          <p:nvPr/>
        </p:nvSpPr>
        <p:spPr>
          <a:xfrm>
            <a:off x="3537783" y="1986400"/>
            <a:ext cx="988416" cy="658152"/>
          </a:xfrm>
          <a:prstGeom prst="cloud">
            <a:avLst/>
          </a:prstGeom>
          <a:solidFill>
            <a:srgbClr val="EBEBEB">
              <a:alpha val="297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0" name="Google Shape;830;p55"/>
          <p:cNvCxnSpPr/>
          <p:nvPr/>
        </p:nvCxnSpPr>
        <p:spPr>
          <a:xfrm flipH="1" rot="10800000">
            <a:off x="3879265" y="269003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1" name="Google Shape;831;p55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55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55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55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55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5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6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43" name="Google Shape;843;p56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4" name="Google Shape;844;p56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5" name="Google Shape;845;p56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6" name="Google Shape;846;p56"/>
          <p:cNvSpPr txBox="1"/>
          <p:nvPr/>
        </p:nvSpPr>
        <p:spPr>
          <a:xfrm>
            <a:off x="3881050" y="2320625"/>
            <a:ext cx="3765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Evaporative cooling in the path of the failed updraft cools/moistens the column.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leads to a localized reduction in CIN. 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7" name="Google Shape;847;p56"/>
          <p:cNvSpPr/>
          <p:nvPr/>
        </p:nvSpPr>
        <p:spPr>
          <a:xfrm>
            <a:off x="2926775" y="4133850"/>
            <a:ext cx="736020" cy="658152"/>
          </a:xfrm>
          <a:prstGeom prst="cloud">
            <a:avLst/>
          </a:prstGeom>
          <a:solidFill>
            <a:srgbClr val="00B0F0">
              <a:alpha val="25600"/>
            </a:srgbClr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56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56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56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56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56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56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56"/>
          <p:cNvSpPr/>
          <p:nvPr/>
        </p:nvSpPr>
        <p:spPr>
          <a:xfrm>
            <a:off x="3801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5" name="Google Shape;855;p56"/>
          <p:cNvCxnSpPr/>
          <p:nvPr/>
        </p:nvCxnSpPr>
        <p:spPr>
          <a:xfrm flipH="1">
            <a:off x="3732550" y="3408625"/>
            <a:ext cx="1045800" cy="881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7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62" name="Google Shape;862;p57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3" name="Google Shape;863;p57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4" name="Google Shape;864;p57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65" name="Google Shape;865;p57"/>
          <p:cNvSpPr txBox="1"/>
          <p:nvPr/>
        </p:nvSpPr>
        <p:spPr>
          <a:xfrm>
            <a:off x="4998075" y="2363925"/>
            <a:ext cx="3765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mesoscale lift continues in this localized area of reduced CIN, subsequent attempts at convective initiation have a higher probability of success! 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6" name="Google Shape;866;p57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57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57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57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57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57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57"/>
          <p:cNvSpPr/>
          <p:nvPr/>
        </p:nvSpPr>
        <p:spPr>
          <a:xfrm>
            <a:off x="3744675" y="4026472"/>
            <a:ext cx="652320" cy="69789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3" name="Google Shape;873;p57"/>
          <p:cNvCxnSpPr/>
          <p:nvPr/>
        </p:nvCxnSpPr>
        <p:spPr>
          <a:xfrm flipH="1" rot="10800000">
            <a:off x="4066490" y="36355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4" name="Google Shape;874;p57"/>
          <p:cNvSpPr/>
          <p:nvPr/>
        </p:nvSpPr>
        <p:spPr>
          <a:xfrm>
            <a:off x="3589814" y="1983375"/>
            <a:ext cx="962064" cy="16235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8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81" name="Google Shape;881;p58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2" name="Google Shape;882;p58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3" name="Google Shape;883;p58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84" name="Google Shape;884;p58"/>
          <p:cNvSpPr txBox="1"/>
          <p:nvPr/>
        </p:nvSpPr>
        <p:spPr>
          <a:xfrm>
            <a:off x="4712700" y="1147925"/>
            <a:ext cx="4258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 Considerations: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may take multiple attempts at CI to sufficiently reduce CIN.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 time of day (is this occurring at 20 UTC (additional diurnal heating expected) or at 00 UTC (peak diurnal heating)?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forcing for ascent can reduce CIN via lift/cooling and/or overcoming cap by lifting parcels to LFC (i.e. is the depth of the lift greater than the LFC?)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Watching satellite trends is vital!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58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8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58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58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58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58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58"/>
          <p:cNvSpPr/>
          <p:nvPr/>
        </p:nvSpPr>
        <p:spPr>
          <a:xfrm>
            <a:off x="3744675" y="4026472"/>
            <a:ext cx="652320" cy="69789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2" name="Google Shape;892;p58"/>
          <p:cNvCxnSpPr/>
          <p:nvPr/>
        </p:nvCxnSpPr>
        <p:spPr>
          <a:xfrm flipH="1" rot="10800000">
            <a:off x="4066490" y="36355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3" name="Google Shape;893;p58"/>
          <p:cNvSpPr/>
          <p:nvPr/>
        </p:nvSpPr>
        <p:spPr>
          <a:xfrm>
            <a:off x="3589814" y="1983375"/>
            <a:ext cx="962064" cy="16235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59"/>
          <p:cNvPicPr preferRelativeResize="0"/>
          <p:nvPr/>
        </p:nvPicPr>
        <p:blipFill rotWithShape="1">
          <a:blip r:embed="rId3">
            <a:alphaModFix/>
          </a:blip>
          <a:srcRect b="0" l="0" r="0" t="2572"/>
          <a:stretch/>
        </p:blipFill>
        <p:spPr>
          <a:xfrm>
            <a:off x="413825" y="271400"/>
            <a:ext cx="3947575" cy="471402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0" name="Google Shape;900;p59"/>
          <p:cNvSpPr txBox="1"/>
          <p:nvPr/>
        </p:nvSpPr>
        <p:spPr>
          <a:xfrm>
            <a:off x="1733050" y="271400"/>
            <a:ext cx="14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29, 2022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1" name="Google Shape;901;p59"/>
          <p:cNvSpPr txBox="1"/>
          <p:nvPr/>
        </p:nvSpPr>
        <p:spPr>
          <a:xfrm>
            <a:off x="4408925" y="607975"/>
            <a:ext cx="44331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this loop, watch for: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attempts at CI along dryline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Successful CI following the failed attempts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Maturation of tornadic supercells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0"/>
          <p:cNvSpPr txBox="1"/>
          <p:nvPr>
            <p:ph type="title"/>
          </p:nvPr>
        </p:nvSpPr>
        <p:spPr>
          <a:xfrm>
            <a:off x="338669" y="2908"/>
            <a:ext cx="8456100" cy="994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</a:pPr>
            <a:r>
              <a:rPr lang="en"/>
              <a:t> </a:t>
            </a:r>
            <a:endParaRPr/>
          </a:p>
        </p:txBody>
      </p:sp>
      <p:sp>
        <p:nvSpPr>
          <p:cNvPr id="907" name="Google Shape;907;p60"/>
          <p:cNvSpPr txBox="1"/>
          <p:nvPr>
            <p:ph idx="1" type="body"/>
          </p:nvPr>
        </p:nvSpPr>
        <p:spPr>
          <a:xfrm>
            <a:off x="628650" y="734219"/>
            <a:ext cx="7886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CIN can be reduced and/or CAPE increased by:</a:t>
            </a:r>
            <a:endParaRPr/>
          </a:p>
        </p:txBody>
      </p:sp>
      <p:pic>
        <p:nvPicPr>
          <p:cNvPr descr="c07f009" id="908" name="Google Shape;908;p60"/>
          <p:cNvPicPr preferRelativeResize="0"/>
          <p:nvPr/>
        </p:nvPicPr>
        <p:blipFill rotWithShape="1">
          <a:blip r:embed="rId4">
            <a:alphaModFix/>
          </a:blip>
          <a:srcRect b="4527" l="0" r="0" t="3459"/>
          <a:stretch/>
        </p:blipFill>
        <p:spPr>
          <a:xfrm>
            <a:off x="1845732" y="1274893"/>
            <a:ext cx="5576925" cy="3848766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60"/>
          <p:cNvSpPr/>
          <p:nvPr/>
        </p:nvSpPr>
        <p:spPr>
          <a:xfrm>
            <a:off x="4940519" y="49749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7.9)</a:t>
            </a:r>
            <a:endParaRPr sz="1100"/>
          </a:p>
        </p:txBody>
      </p:sp>
      <p:sp>
        <p:nvSpPr>
          <p:cNvPr id="910" name="Google Shape;910;p60"/>
          <p:cNvSpPr txBox="1"/>
          <p:nvPr/>
        </p:nvSpPr>
        <p:spPr>
          <a:xfrm>
            <a:off x="2194973" y="1060725"/>
            <a:ext cx="1379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Rising motion</a:t>
            </a:r>
            <a:endParaRPr sz="1100"/>
          </a:p>
        </p:txBody>
      </p:sp>
      <p:sp>
        <p:nvSpPr>
          <p:cNvPr id="911" name="Google Shape;911;p60"/>
          <p:cNvSpPr txBox="1"/>
          <p:nvPr/>
        </p:nvSpPr>
        <p:spPr>
          <a:xfrm>
            <a:off x="3777301" y="1059750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Moistening</a:t>
            </a:r>
            <a:endParaRPr sz="1100"/>
          </a:p>
        </p:txBody>
      </p:sp>
      <p:sp>
        <p:nvSpPr>
          <p:cNvPr id="912" name="Google Shape;912;p60"/>
          <p:cNvSpPr txBox="1"/>
          <p:nvPr/>
        </p:nvSpPr>
        <p:spPr>
          <a:xfrm>
            <a:off x="5614297" y="1058650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Warming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idx="4294967295" type="title"/>
          </p:nvPr>
        </p:nvSpPr>
        <p:spPr>
          <a:xfrm>
            <a:off x="476250" y="-1256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How do lapse rates change?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0" y="2548325"/>
            <a:ext cx="433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 change in lapse rate = 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302288" y="1374150"/>
            <a:ext cx="48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Horizontal lapse rate advection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302288" y="2068600"/>
            <a:ext cx="48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lift/stretching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302288" y="2804300"/>
            <a:ext cx="478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Differential Thermal Advection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302288" y="3447875"/>
            <a:ext cx="303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Diabatic Heating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3963725" y="1588075"/>
            <a:ext cx="210300" cy="213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723900" y="1969352"/>
            <a:ext cx="1326300" cy="394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26" name="Google Shape;126;p19"/>
          <p:cNvSpPr txBox="1"/>
          <p:nvPr/>
        </p:nvSpPr>
        <p:spPr>
          <a:xfrm>
            <a:off x="1931642" y="17554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27" name="Google Shape;127;p19"/>
          <p:cNvSpPr txBox="1"/>
          <p:nvPr/>
        </p:nvSpPr>
        <p:spPr>
          <a:xfrm>
            <a:off x="2050177" y="23958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28" name="Google Shape;128;p19"/>
          <p:cNvSpPr txBox="1"/>
          <p:nvPr/>
        </p:nvSpPr>
        <p:spPr>
          <a:xfrm>
            <a:off x="1292626" y="16794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29" name="Google Shape;129;p19"/>
          <p:cNvSpPr txBox="1"/>
          <p:nvPr/>
        </p:nvSpPr>
        <p:spPr>
          <a:xfrm>
            <a:off x="787566" y="24713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30" name="Google Shape;130;p19"/>
          <p:cNvSpPr txBox="1"/>
          <p:nvPr/>
        </p:nvSpPr>
        <p:spPr>
          <a:xfrm>
            <a:off x="207749" y="22317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31" name="Google Shape;131;p19"/>
          <p:cNvSpPr txBox="1"/>
          <p:nvPr/>
        </p:nvSpPr>
        <p:spPr>
          <a:xfrm>
            <a:off x="1402833" y="2475926"/>
            <a:ext cx="638700" cy="42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32" name="Google Shape;132;p19"/>
          <p:cNvCxnSpPr/>
          <p:nvPr/>
        </p:nvCxnSpPr>
        <p:spPr>
          <a:xfrm flipH="1">
            <a:off x="1438067" y="18570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3" name="Google Shape;133;p19"/>
          <p:cNvCxnSpPr/>
          <p:nvPr/>
        </p:nvCxnSpPr>
        <p:spPr>
          <a:xfrm flipH="1">
            <a:off x="2001102" y="19120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4" name="Google Shape;134;p19"/>
          <p:cNvCxnSpPr/>
          <p:nvPr/>
        </p:nvCxnSpPr>
        <p:spPr>
          <a:xfrm rot="10800000">
            <a:off x="2000944" y="23452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5" name="Google Shape;135;p19"/>
          <p:cNvCxnSpPr/>
          <p:nvPr/>
        </p:nvCxnSpPr>
        <p:spPr>
          <a:xfrm flipH="1" rot="10800000">
            <a:off x="1632133" y="22572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6" name="Google Shape;136;p19"/>
          <p:cNvCxnSpPr/>
          <p:nvPr/>
        </p:nvCxnSpPr>
        <p:spPr>
          <a:xfrm flipH="1" rot="10800000">
            <a:off x="1027200" y="22709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7" name="Google Shape;137;p19"/>
          <p:cNvCxnSpPr/>
          <p:nvPr/>
        </p:nvCxnSpPr>
        <p:spPr>
          <a:xfrm flipH="1" rot="10800000">
            <a:off x="645713" y="22622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8" name="Google Shape;138;p19"/>
          <p:cNvSpPr txBox="1"/>
          <p:nvPr/>
        </p:nvSpPr>
        <p:spPr>
          <a:xfrm>
            <a:off x="287878" y="1284700"/>
            <a:ext cx="400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sp>
        <p:nvSpPr>
          <p:cNvPr id="139" name="Google Shape;139;p19"/>
          <p:cNvSpPr txBox="1"/>
          <p:nvPr/>
        </p:nvSpPr>
        <p:spPr>
          <a:xfrm>
            <a:off x="4139850" y="1370775"/>
            <a:ext cx="48120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is an important point!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Our ability to anticipate changes in lapse rate derives directly from the first law of thermodynamics!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47" name="Google Shape;147;p20"/>
          <p:cNvSpPr txBox="1"/>
          <p:nvPr/>
        </p:nvSpPr>
        <p:spPr>
          <a:xfrm>
            <a:off x="2007842" y="1603010"/>
            <a:ext cx="542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48" name="Google Shape;148;p20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49" name="Google Shape;149;p20"/>
          <p:cNvSpPr txBox="1"/>
          <p:nvPr/>
        </p:nvSpPr>
        <p:spPr>
          <a:xfrm>
            <a:off x="1368826" y="1527020"/>
            <a:ext cx="729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50" name="Google Shape;150;p20"/>
          <p:cNvSpPr txBox="1"/>
          <p:nvPr/>
        </p:nvSpPr>
        <p:spPr>
          <a:xfrm>
            <a:off x="863766" y="2318971"/>
            <a:ext cx="514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51" name="Google Shape;151;p20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52" name="Google Shape;152;p20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53" name="Google Shape;153;p20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4" name="Google Shape;154;p20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5" name="Google Shape;155;p20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6" name="Google Shape;156;p20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7" name="Google Shape;157;p20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8" name="Google Shape;158;p20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9" name="Google Shape;159;p20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sp>
        <p:nvSpPr>
          <p:cNvPr id="160" name="Google Shape;160;p20"/>
          <p:cNvSpPr txBox="1"/>
          <p:nvPr/>
        </p:nvSpPr>
        <p:spPr>
          <a:xfrm>
            <a:off x="364077" y="2714575"/>
            <a:ext cx="8061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161" name="Google Shape;161;p20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62" name="Google Shape;162;p20"/>
          <p:cNvSpPr txBox="1"/>
          <p:nvPr/>
        </p:nvSpPr>
        <p:spPr>
          <a:xfrm>
            <a:off x="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Local change in temperature with time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14300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Horizontal temperature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220980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Vertical temperature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32766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Local change in pressure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42672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Horizontal pressure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52578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Vertical pressure advection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68" name="Google Shape;168;p20"/>
          <p:cNvCxnSpPr/>
          <p:nvPr/>
        </p:nvCxnSpPr>
        <p:spPr>
          <a:xfrm flipH="1" rot="10800000">
            <a:off x="877625" y="3460350"/>
            <a:ext cx="618600" cy="41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0"/>
          <p:cNvCxnSpPr>
            <a:stCxn id="163" idx="0"/>
          </p:cNvCxnSpPr>
          <p:nvPr/>
        </p:nvCxnSpPr>
        <p:spPr>
          <a:xfrm flipH="1" rot="10800000">
            <a:off x="1786650" y="3385225"/>
            <a:ext cx="386400" cy="45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0"/>
          <p:cNvCxnSpPr>
            <a:stCxn id="164" idx="0"/>
          </p:cNvCxnSpPr>
          <p:nvPr/>
        </p:nvCxnSpPr>
        <p:spPr>
          <a:xfrm flipH="1" rot="10800000">
            <a:off x="2853450" y="3468625"/>
            <a:ext cx="636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0"/>
          <p:cNvCxnSpPr>
            <a:stCxn id="165" idx="0"/>
          </p:cNvCxnSpPr>
          <p:nvPr/>
        </p:nvCxnSpPr>
        <p:spPr>
          <a:xfrm rot="10800000">
            <a:off x="3778050" y="3435325"/>
            <a:ext cx="62700" cy="40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0"/>
          <p:cNvCxnSpPr>
            <a:stCxn id="166" idx="0"/>
            <a:endCxn id="161" idx="2"/>
          </p:cNvCxnSpPr>
          <p:nvPr/>
        </p:nvCxnSpPr>
        <p:spPr>
          <a:xfrm rot="10800000">
            <a:off x="4414950" y="3438925"/>
            <a:ext cx="416400" cy="40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0"/>
          <p:cNvCxnSpPr>
            <a:stCxn id="167" idx="0"/>
          </p:cNvCxnSpPr>
          <p:nvPr/>
        </p:nvCxnSpPr>
        <p:spPr>
          <a:xfrm rot="10800000">
            <a:off x="5224050" y="3468625"/>
            <a:ext cx="5979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0"/>
          <p:cNvSpPr/>
          <p:nvPr/>
        </p:nvSpPr>
        <p:spPr>
          <a:xfrm>
            <a:off x="5332600" y="3038925"/>
            <a:ext cx="2633700" cy="40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80" name="Google Shape;180;p21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364076" y="2714575"/>
            <a:ext cx="7484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182" name="Google Shape;182;p21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83" name="Google Shape;183;p21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4772600" y="3902950"/>
            <a:ext cx="894300" cy="394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/>
          </a:p>
        </p:txBody>
      </p:sp>
      <p:cxnSp>
        <p:nvCxnSpPr>
          <p:cNvPr id="185" name="Google Shape;185;p21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" name="Google Shape;186;p21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7" name="Google Shape;187;p21"/>
          <p:cNvSpPr txBox="1"/>
          <p:nvPr/>
        </p:nvSpPr>
        <p:spPr>
          <a:xfrm>
            <a:off x="2442301" y="3902950"/>
            <a:ext cx="19125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</a:t>
            </a:r>
            <a:endParaRPr sz="1600"/>
          </a:p>
        </p:txBody>
      </p:sp>
      <p:sp>
        <p:nvSpPr>
          <p:cNvPr id="188" name="Google Shape;188;p21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89" name="Google Shape;189;p21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90" name="Google Shape;190;p21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91" name="Google Shape;191;p21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92" name="Google Shape;192;p21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93" name="Google Shape;193;p21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94" name="Google Shape;194;p21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95" name="Google Shape;195;p21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6" name="Google Shape;196;p21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7" name="Google Shape;197;p21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8" name="Google Shape;198;p21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9" name="Google Shape;199;p21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0" name="Google Shape;200;p21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1" name="Google Shape;201;p21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cxnSp>
        <p:nvCxnSpPr>
          <p:cNvPr id="202" name="Google Shape;202;p21"/>
          <p:cNvCxnSpPr>
            <a:stCxn id="187" idx="0"/>
          </p:cNvCxnSpPr>
          <p:nvPr/>
        </p:nvCxnSpPr>
        <p:spPr>
          <a:xfrm flipH="1" rot="10800000">
            <a:off x="3398551" y="3569050"/>
            <a:ext cx="238800" cy="33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1"/>
          <p:cNvCxnSpPr/>
          <p:nvPr/>
        </p:nvCxnSpPr>
        <p:spPr>
          <a:xfrm flipH="1" rot="10800000">
            <a:off x="3388778" y="3560650"/>
            <a:ext cx="782100" cy="342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1"/>
          <p:cNvCxnSpPr>
            <a:endCxn id="183" idx="2"/>
          </p:cNvCxnSpPr>
          <p:nvPr/>
        </p:nvCxnSpPr>
        <p:spPr>
          <a:xfrm flipH="1" rot="10800000">
            <a:off x="5095848" y="3474083"/>
            <a:ext cx="5700" cy="480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1"/>
          <p:cNvSpPr txBox="1"/>
          <p:nvPr/>
        </p:nvSpPr>
        <p:spPr>
          <a:xfrm>
            <a:off x="4263501" y="4297450"/>
            <a:ext cx="19125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that the hydrostatic approx applies</a:t>
            </a:r>
            <a:endParaRPr sz="1600"/>
          </a:p>
        </p:txBody>
      </p:sp>
      <p:sp>
        <p:nvSpPr>
          <p:cNvPr id="206" name="Google Shape;206;p21"/>
          <p:cNvSpPr/>
          <p:nvPr/>
        </p:nvSpPr>
        <p:spPr>
          <a:xfrm rot="-5400000">
            <a:off x="4359150" y="3801000"/>
            <a:ext cx="210300" cy="213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4480050" y="3477050"/>
            <a:ext cx="3293175" cy="1634400"/>
          </a:xfrm>
          <a:custGeom>
            <a:rect b="b" l="l" r="r" t="t"/>
            <a:pathLst>
              <a:path extrusionOk="0" h="65376" w="131727">
                <a:moveTo>
                  <a:pt x="0" y="63189"/>
                </a:moveTo>
                <a:cubicBezTo>
                  <a:pt x="2229" y="63523"/>
                  <a:pt x="4904" y="65139"/>
                  <a:pt x="13374" y="65195"/>
                </a:cubicBezTo>
                <a:cubicBezTo>
                  <a:pt x="21844" y="65251"/>
                  <a:pt x="38226" y="65809"/>
                  <a:pt x="50819" y="63524"/>
                </a:cubicBezTo>
                <a:cubicBezTo>
                  <a:pt x="63412" y="61240"/>
                  <a:pt x="77231" y="57618"/>
                  <a:pt x="88933" y="51488"/>
                </a:cubicBezTo>
                <a:cubicBezTo>
                  <a:pt x="100635" y="45359"/>
                  <a:pt x="113897" y="35328"/>
                  <a:pt x="121029" y="26747"/>
                </a:cubicBezTo>
                <a:cubicBezTo>
                  <a:pt x="128161" y="18166"/>
                  <a:pt x="129944" y="4458"/>
                  <a:pt x="131727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13" name="Google Shape;213;p22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364076" y="2714575"/>
            <a:ext cx="7459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15" name="Google Shape;215;p22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6" name="Google Shape;216;p22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7" name="Google Shape;217;p22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8" name="Google Shape;218;p22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20" name="Google Shape;220;p22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p22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2" name="Google Shape;222;p22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23" name="Google Shape;223;p22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24" name="Google Shape;224;p22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25" name="Google Shape;225;p22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26" name="Google Shape;226;p22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27" name="Google Shape;227;p22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28" name="Google Shape;228;p22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29" name="Google Shape;229;p22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30" name="Google Shape;230;p22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1" name="Google Shape;231;p22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p22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p22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22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22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6" name="Google Shape;236;p22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